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9.xml" ContentType="application/vnd.openxmlformats-officedocument.presentationml.slideMaster+xml"/>
  <Override PartName="/ppt/slideMasters/slideMaster1.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47.xml.rels" ContentType="application/vnd.openxmlformats-package.relationships+xml"/>
  <Override PartName="/ppt/notesSlides/_rels/notesSlide41.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44.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24.xml.rels" ContentType="application/vnd.openxmlformats-package.relationships+xml"/>
  <Override PartName="/ppt/notesSlides/_rels/notesSlide39.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40.xml.rels" ContentType="application/vnd.openxmlformats-package.relationships+xml"/>
  <Override PartName="/ppt/notesSlides/_rels/notesSlide46.xml.rels" ContentType="application/vnd.openxmlformats-package.relationships+xml"/>
  <Override PartName="/ppt/notesSlides/_rels/notesSlide13.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4.xml.rels" ContentType="application/vnd.openxmlformats-package.relationships+xml"/>
  <Override PartName="/ppt/notesSlides/_rels/notesSlide49.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42.xml.rels" ContentType="application/vnd.openxmlformats-package.relationships+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29.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20.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6.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_rels/presentation.xml.rels" ContentType="application/vnd.openxmlformats-package.relationships+xml"/>
  <Override PartName="/ppt/media/image59.jpeg" ContentType="image/jpeg"/>
  <Override PartName="/ppt/media/image6.png" ContentType="image/png"/>
  <Override PartName="/ppt/media/image18.png" ContentType="image/png"/>
  <Override PartName="/ppt/media/image83.png" ContentType="image/png"/>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65.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106.png" ContentType="image/png"/>
  <Override PartName="/ppt/media/image62.png" ContentType="image/png"/>
  <Override PartName="/ppt/media/image105.png" ContentType="image/png"/>
  <Override PartName="/ppt/media/image61.png" ContentType="image/png"/>
  <Override PartName="/ppt/media/image67.png" ContentType="image/png"/>
  <Override PartName="/ppt/media/image99.gif" ContentType="image/gif"/>
  <Override PartName="/ppt/media/image104.png" ContentType="image/png"/>
  <Override PartName="/ppt/media/image97.png" ContentType="image/png"/>
  <Override PartName="/ppt/media/image60.png" ContentType="image/png"/>
  <Override PartName="/ppt/media/image66.png" ContentType="image/png"/>
  <Override PartName="/ppt/media/image98.gif" ContentType="image/gif"/>
  <Override PartName="/ppt/media/image103.png" ContentType="image/png"/>
  <Override PartName="/ppt/media/image96.png" ContentType="image/png"/>
  <Override PartName="/ppt/media/image89.png" ContentType="image/png"/>
  <Override PartName="/ppt/media/image102.png" ContentType="image/png"/>
  <Override PartName="/ppt/media/image95.png" ContentType="image/png"/>
  <Override PartName="/ppt/media/image88.png" ContentType="image/png"/>
  <Override PartName="/ppt/media/image79.png" ContentType="image/png"/>
  <Override PartName="/ppt/media/image101.png" ContentType="image/png"/>
  <Override PartName="/ppt/media/image64.png" ContentType="image/png"/>
  <Override PartName="/ppt/media/image63.png" ContentType="image/png"/>
  <Override PartName="/ppt/media/image23.png" ContentType="image/png"/>
  <Override PartName="/ppt/media/image22.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203.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70.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23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38.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32.xml.rels" ContentType="application/vnd.openxmlformats-package.relationships+xml"/>
  <Override PartName="/ppt/slideLayouts/_rels/slideLayout235.xml.rels" ContentType="application/vnd.openxmlformats-package.relationships+xml"/>
  <Override PartName="/ppt/slideLayouts/_rels/slideLayout133.xml.rels" ContentType="application/vnd.openxmlformats-package.relationships+xml"/>
  <Override PartName="/ppt/slideLayouts/_rels/slideLayout23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_rels/slideLayout188.xml.rels" ContentType="application/vnd.openxmlformats-package.relationships+xml"/>
  <Override PartName="/ppt/slideLayouts/_rels/slideLayout84.xml.rels" ContentType="application/vnd.openxmlformats-package.relationships+xml"/>
  <Override PartName="/ppt/slideLayouts/_rels/slideLayout240.xml.rels" ContentType="application/vnd.openxmlformats-package.relationships+xml"/>
  <Override PartName="/ppt/slideLayouts/_rels/slideLayout217.xml.rels" ContentType="application/vnd.openxmlformats-package.relationships+xml"/>
  <Override PartName="/ppt/slideLayouts/_rels/slideLayout218.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199.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211.xml.rels" ContentType="application/vnd.openxmlformats-package.relationships+xml"/>
  <Override PartName="/ppt/slideLayouts/_rels/slideLayout66.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221.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222.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33.xml.rels" ContentType="application/vnd.openxmlformats-package.relationships+xml"/>
  <Override PartName="/ppt/slideLayouts/_rels/slideLayout143.xml.rels" ContentType="application/vnd.openxmlformats-package.relationships+xml"/>
  <Override PartName="/ppt/slideLayouts/_rels/slideLayout229.xml.rels" ContentType="application/vnd.openxmlformats-package.relationships+xml"/>
  <Override PartName="/ppt/slideLayouts/_rels/slideLayout27.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214.xml.rels" ContentType="application/vnd.openxmlformats-package.relationships+xml"/>
  <Override PartName="/ppt/slideLayouts/_rels/slideLayout58.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239.xml.rels" ContentType="application/vnd.openxmlformats-package.relationships+xml"/>
  <Override PartName="/ppt/slideLayouts/_rels/slideLayout140.xml.rels" ContentType="application/vnd.openxmlformats-package.relationships+xml"/>
  <Override PartName="/ppt/slideLayouts/_rels/slideLayout226.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50.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90.xml.rels" ContentType="application/vnd.openxmlformats-package.relationships+xml"/>
  <Override PartName="/ppt/slideLayouts/_rels/slideLayout202.xml.rels" ContentType="application/vnd.openxmlformats-package.relationships+xml"/>
  <Override PartName="/ppt/slideLayouts/_rels/slideLayout194.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216.xml.rels" ContentType="application/vnd.openxmlformats-package.relationships+xml"/>
  <Override PartName="/ppt/slideLayouts/_rels/slideLayout130.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231.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89.xml" ContentType="application/vnd.openxmlformats-officedocument.presentationml.slideLayout+xml"/>
  <Override PartName="/ppt/slideLayouts/slideLayout234.xml" ContentType="application/vnd.openxmlformats-officedocument.presentationml.slideLayout+xml"/>
  <Override PartName="/ppt/slideLayouts/slideLayout88.xml" ContentType="application/vnd.openxmlformats-officedocument.presentationml.slideLayout+xml"/>
  <Override PartName="/ppt/slideLayouts/slideLayout233.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232.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231.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230.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26.xml" ContentType="application/vnd.openxmlformats-officedocument.presentationml.slideLayout+xml"/>
  <Override PartName="/ppt/slideLayouts/slideLayout19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238.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slideLayouts/slideLayout1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7.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66.xml" ContentType="application/vnd.openxmlformats-officedocument.presentationml.slideLayout+xml"/>
  <Override PartName="/ppt/slideLayouts/slideLayout219.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229.xml" ContentType="application/vnd.openxmlformats-officedocument.presentationml.slideLayout+xml"/>
  <Override PartName="/ppt/slideLayouts/slideLayout131.xml" ContentType="application/vnd.openxmlformats-officedocument.presentationml.slideLayout+xml"/>
  <Override PartName="/ppt/slideLayouts/slideLayout143.xml" ContentType="application/vnd.openxmlformats-officedocument.presentationml.slideLayout+xml"/>
  <Override PartName="/ppt/slideLayouts/slideLayout235.xml" ContentType="application/vnd.openxmlformats-officedocument.presentationml.slideLayout+xml"/>
  <Override PartName="/ppt/slideLayouts/slideLayout144.xml" ContentType="application/vnd.openxmlformats-officedocument.presentationml.slideLayout+xml"/>
  <Override PartName="/ppt/slideLayouts/slideLayout236.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237.xml" ContentType="application/vnd.openxmlformats-officedocument.presentationml.slideLayout+xml"/>
  <Override PartName="/ppt/slideLayouts/slideLayout226.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227.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69.xml" ContentType="application/vnd.openxmlformats-officedocument.presentationml.slideLayout+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89.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88.xml" ContentType="application/vnd.openxmlformats-officedocument.presentationml.slideLayout+xml"/>
  <Override PartName="/ppt/slideLayouts/slideLayout168.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125.xml" ContentType="application/vnd.openxmlformats-officedocument.presentationml.slideLayout+xml"/>
  <Override PartName="/ppt/slideLayouts/slideLayout193.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70" Type="http://schemas.openxmlformats.org/officeDocument/2006/relationships/slide" Target="slides/slide48.xml"/><Relationship Id="rId71" Type="http://schemas.openxmlformats.org/officeDocument/2006/relationships/slide" Target="slides/slide49.xml"/><Relationship Id="rId72" Type="http://schemas.openxmlformats.org/officeDocument/2006/relationships/slide" Target="slides/slide50.xml"/><Relationship Id="rId73" Type="http://schemas.openxmlformats.org/officeDocument/2006/relationships/slide" Target="slides/slide51.xml"/><Relationship Id="rId74" Type="http://schemas.openxmlformats.org/officeDocument/2006/relationships/slide" Target="slides/slide52.xml"/><Relationship Id="rId75" Type="http://schemas.openxmlformats.org/officeDocument/2006/relationships/slide" Target="slides/slide53.xml"/><Relationship Id="rId76" Type="http://schemas.openxmlformats.org/officeDocument/2006/relationships/slide" Target="slides/slide54.xml"/><Relationship Id="rId7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E" sz="1400" spc="-1" strike="noStrike">
                <a:solidFill>
                  <a:srgbClr val="000000"/>
                </a:solidFill>
                <a:latin typeface="Arial"/>
              </a:rPr>
              <a:t>Click to move the slide</a:t>
            </a:r>
            <a:endParaRPr b="0" lang="en-IE" sz="1400" spc="-1" strike="noStrike">
              <a:solidFill>
                <a:srgbClr val="000000"/>
              </a:solidFill>
              <a:latin typeface="Arial"/>
            </a:endParaRPr>
          </a:p>
        </p:txBody>
      </p:sp>
      <p:sp>
        <p:nvSpPr>
          <p:cNvPr id="85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E" sz="2000" spc="-1" strike="noStrike">
                <a:latin typeface="Arial"/>
              </a:rPr>
              <a:t>Click to edit the notes format</a:t>
            </a:r>
            <a:endParaRPr b="0" lang="en-IE" sz="2000" spc="-1" strike="noStrike">
              <a:latin typeface="Arial"/>
            </a:endParaRPr>
          </a:p>
        </p:txBody>
      </p:sp>
      <p:sp>
        <p:nvSpPr>
          <p:cNvPr id="859"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E" sz="1400" spc="-1" strike="noStrike">
                <a:latin typeface="Times New Roman"/>
              </a:rPr>
              <a:t>&lt;header&gt;</a:t>
            </a:r>
            <a:endParaRPr b="0" lang="en-IE" sz="1400" spc="-1" strike="noStrike">
              <a:latin typeface="Times New Roman"/>
            </a:endParaRPr>
          </a:p>
        </p:txBody>
      </p:sp>
      <p:sp>
        <p:nvSpPr>
          <p:cNvPr id="860" name="PlaceHolder 4"/>
          <p:cNvSpPr>
            <a:spLocks noGrp="1"/>
          </p:cNvSpPr>
          <p:nvPr>
            <p:ph type="dt" idx="3"/>
          </p:nvPr>
        </p:nvSpPr>
        <p:spPr>
          <a:xfrm>
            <a:off x="4278960" y="0"/>
            <a:ext cx="3280680" cy="534240"/>
          </a:xfrm>
          <a:prstGeom prst="rect">
            <a:avLst/>
          </a:prstGeom>
          <a:noFill/>
          <a:ln w="0">
            <a:noFill/>
          </a:ln>
        </p:spPr>
        <p:txBody>
          <a:bodyPr lIns="0" rIns="0" tIns="0" bIns="0" anchor="t">
            <a:noAutofit/>
          </a:bodyPr>
          <a:lstStyle>
            <a:lvl1pPr algn="r">
              <a:buNone/>
              <a:defRPr b="0" lang="en-IE" sz="1400" spc="-1" strike="noStrike">
                <a:latin typeface="Times New Roman"/>
              </a:defRPr>
            </a:lvl1pPr>
          </a:lstStyle>
          <a:p>
            <a:pPr algn="r">
              <a:buNone/>
            </a:pPr>
            <a:r>
              <a:rPr b="0" lang="en-IE" sz="1400" spc="-1" strike="noStrike">
                <a:latin typeface="Times New Roman"/>
              </a:rPr>
              <a:t>&lt;date/time&gt;</a:t>
            </a:r>
            <a:endParaRPr b="0" lang="en-IE" sz="1400" spc="-1" strike="noStrike">
              <a:latin typeface="Times New Roman"/>
            </a:endParaRPr>
          </a:p>
        </p:txBody>
      </p:sp>
      <p:sp>
        <p:nvSpPr>
          <p:cNvPr id="861" name="PlaceHolder 5"/>
          <p:cNvSpPr>
            <a:spLocks noGrp="1"/>
          </p:cNvSpPr>
          <p:nvPr>
            <p:ph type="ftr" idx="4"/>
          </p:nvPr>
        </p:nvSpPr>
        <p:spPr>
          <a:xfrm>
            <a:off x="0" y="10157400"/>
            <a:ext cx="3280680" cy="534240"/>
          </a:xfrm>
          <a:prstGeom prst="rect">
            <a:avLst/>
          </a:prstGeom>
          <a:noFill/>
          <a:ln w="0">
            <a:noFill/>
          </a:ln>
        </p:spPr>
        <p:txBody>
          <a:bodyPr lIns="0" rIns="0" tIns="0" bIns="0" anchor="b">
            <a:noAutofit/>
          </a:bodyPr>
          <a:lstStyle>
            <a:lvl1pPr>
              <a:defRPr b="0" lang="en-IE" sz="1400" spc="-1" strike="noStrike">
                <a:latin typeface="Times New Roman"/>
              </a:defRPr>
            </a:lvl1pPr>
          </a:lstStyle>
          <a:p>
            <a:r>
              <a:rPr b="0" lang="en-IE" sz="1400" spc="-1" strike="noStrike">
                <a:latin typeface="Times New Roman"/>
              </a:rPr>
              <a:t>&lt;footer&gt;</a:t>
            </a:r>
            <a:endParaRPr b="0" lang="en-IE" sz="1400" spc="-1" strike="noStrike">
              <a:latin typeface="Times New Roman"/>
            </a:endParaRPr>
          </a:p>
        </p:txBody>
      </p:sp>
      <p:sp>
        <p:nvSpPr>
          <p:cNvPr id="862" name="PlaceHolder 6"/>
          <p:cNvSpPr>
            <a:spLocks noGrp="1"/>
          </p:cNvSpPr>
          <p:nvPr>
            <p:ph type="sldNum" idx="5"/>
          </p:nvPr>
        </p:nvSpPr>
        <p:spPr>
          <a:xfrm>
            <a:off x="4278960" y="10157400"/>
            <a:ext cx="3280680" cy="534240"/>
          </a:xfrm>
          <a:prstGeom prst="rect">
            <a:avLst/>
          </a:prstGeom>
          <a:noFill/>
          <a:ln w="0">
            <a:noFill/>
          </a:ln>
        </p:spPr>
        <p:txBody>
          <a:bodyPr lIns="0" rIns="0" tIns="0" bIns="0" anchor="b">
            <a:noAutofit/>
          </a:bodyPr>
          <a:lstStyle>
            <a:lvl1pPr algn="r">
              <a:buNone/>
              <a:defRPr b="0" lang="en-IE" sz="1400" spc="-1" strike="noStrike">
                <a:latin typeface="Times New Roman"/>
              </a:defRPr>
            </a:lvl1pPr>
          </a:lstStyle>
          <a:p>
            <a:pPr algn="r">
              <a:buNone/>
            </a:pPr>
            <a:fld id="{822FC95B-143A-40ED-B8F8-3D52B964BBCB}"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www.zaproxy.org/" TargetMode="External"/><Relationship Id="rId2" Type="http://schemas.openxmlformats.org/officeDocument/2006/relationships/hyperlink" Target="https://www.zaproxy.org/" TargetMode="External"/><Relationship Id="rId3" Type="http://schemas.openxmlformats.org/officeDocument/2006/relationships/hyperlink" Target="https://www.tenable.com/products/nessus/nessus-professional" TargetMode="External"/><Relationship Id="rId4" Type="http://schemas.openxmlformats.org/officeDocument/2006/relationships/hyperlink" Target="https://www.tenable.com/products/nessus/nessus-professional" TargetMode="External"/><Relationship Id="rId5" Type="http://schemas.openxmlformats.org/officeDocument/2006/relationships/hyperlink" Target="https://www.splunk.com/" TargetMode="External"/><Relationship Id="rId6" Type="http://schemas.openxmlformats.org/officeDocument/2006/relationships/slide" Target="../slides/slide28.xml"/><Relationship Id="rId7"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685800" y="1143000"/>
            <a:ext cx="5486040" cy="3085920"/>
          </a:xfrm>
          <a:prstGeom prst="rect">
            <a:avLst/>
          </a:prstGeom>
          <a:ln w="0">
            <a:noFill/>
          </a:ln>
        </p:spPr>
      </p:sp>
      <p:sp>
        <p:nvSpPr>
          <p:cNvPr id="1242"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43"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4CF69070-055A-4276-8B76-1E09E5B7F38C}"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685800" y="1143000"/>
            <a:ext cx="5486040" cy="3085920"/>
          </a:xfrm>
          <a:prstGeom prst="rect">
            <a:avLst/>
          </a:prstGeom>
          <a:ln w="0">
            <a:noFill/>
          </a:ln>
        </p:spPr>
      </p:sp>
      <p:sp>
        <p:nvSpPr>
          <p:cNvPr id="1245"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46"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15DA9F2E-F353-4E48-AA16-228252767D5D}"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685800" y="1143000"/>
            <a:ext cx="5486040" cy="3085920"/>
          </a:xfrm>
          <a:prstGeom prst="rect">
            <a:avLst/>
          </a:prstGeom>
          <a:ln w="0">
            <a:noFill/>
          </a:ln>
        </p:spPr>
      </p:sp>
      <p:sp>
        <p:nvSpPr>
          <p:cNvPr id="1248"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49"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228A3C04-4182-444D-971D-BB2FB7CE7999}"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685800" y="1143000"/>
            <a:ext cx="5486040" cy="3085920"/>
          </a:xfrm>
          <a:prstGeom prst="rect">
            <a:avLst/>
          </a:prstGeom>
          <a:ln w="0">
            <a:noFill/>
          </a:ln>
        </p:spPr>
      </p:sp>
      <p:sp>
        <p:nvSpPr>
          <p:cNvPr id="1251"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52"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B1ACD34C-1CEF-4D25-B170-A98EF91A0E31}"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685800" y="1143000"/>
            <a:ext cx="5486040" cy="3085920"/>
          </a:xfrm>
          <a:prstGeom prst="rect">
            <a:avLst/>
          </a:prstGeom>
          <a:ln w="0">
            <a:noFill/>
          </a:ln>
        </p:spPr>
      </p:sp>
      <p:sp>
        <p:nvSpPr>
          <p:cNvPr id="1254"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5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D0A4D11C-1CDC-413F-9F2C-0C630E5413E0}"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685800" y="1143000"/>
            <a:ext cx="5486040" cy="3085920"/>
          </a:xfrm>
          <a:prstGeom prst="rect">
            <a:avLst/>
          </a:prstGeom>
          <a:ln w="0">
            <a:noFill/>
          </a:ln>
        </p:spPr>
      </p:sp>
      <p:sp>
        <p:nvSpPr>
          <p:cNvPr id="1257"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58"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521C025C-B6FB-4486-8F3B-A9D2671E0E6A}"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685800" y="1143000"/>
            <a:ext cx="5486040" cy="3085920"/>
          </a:xfrm>
          <a:prstGeom prst="rect">
            <a:avLst/>
          </a:prstGeom>
          <a:ln w="0">
            <a:noFill/>
          </a:ln>
        </p:spPr>
      </p:sp>
      <p:sp>
        <p:nvSpPr>
          <p:cNvPr id="1260"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61"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899FFC47-2509-4491-933A-60020A276DDF}"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685800" y="1143000"/>
            <a:ext cx="5486040" cy="3085920"/>
          </a:xfrm>
          <a:prstGeom prst="rect">
            <a:avLst/>
          </a:prstGeom>
          <a:ln w="0">
            <a:noFill/>
          </a:ln>
        </p:spPr>
      </p:sp>
      <p:sp>
        <p:nvSpPr>
          <p:cNvPr id="1263"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64"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8673FB44-D65E-4A63-9918-536FAFE62EA3}"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body"/>
          </p:nvPr>
        </p:nvSpPr>
        <p:spPr>
          <a:xfrm>
            <a:off x="685800" y="4400640"/>
            <a:ext cx="5486040" cy="360036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Top of Mind - Josh’s Departure</a:t>
            </a:r>
            <a:endParaRPr b="0" lang="en-IE" sz="1100" spc="-1" strike="noStrike">
              <a:latin typeface="Arial"/>
            </a:endParaRPr>
          </a:p>
          <a:p>
            <a:pPr>
              <a:lnSpc>
                <a:spcPct val="100000"/>
              </a:lnSpc>
              <a:buNone/>
              <a:tabLst>
                <a:tab algn="l" pos="0"/>
              </a:tabLst>
            </a:pPr>
            <a:r>
              <a:rPr b="0" lang="en" sz="1100" spc="-1" strike="noStrike">
                <a:latin typeface="Arial"/>
              </a:rPr>
              <a:t>Annette to cover Roles </a:t>
            </a:r>
            <a:endParaRPr b="0" lang="en-IE" sz="1100" spc="-1" strike="noStrike">
              <a:latin typeface="Arial"/>
            </a:endParaRPr>
          </a:p>
        </p:txBody>
      </p:sp>
      <p:sp>
        <p:nvSpPr>
          <p:cNvPr id="1223" name="PlaceHolder 2"/>
          <p:cNvSpPr>
            <a:spLocks noGrp="1"/>
          </p:cNvSpPr>
          <p:nvPr>
            <p:ph type="sldImg"/>
          </p:nvPr>
        </p:nvSpPr>
        <p:spPr>
          <a:xfrm>
            <a:off x="685800" y="1143000"/>
            <a:ext cx="5486040" cy="3085920"/>
          </a:xfrm>
          <a:prstGeom prst="rect">
            <a:avLst/>
          </a:prstGeom>
          <a:ln w="0">
            <a:noFill/>
          </a:ln>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381240" y="685800"/>
            <a:ext cx="6095520" cy="3428640"/>
          </a:xfrm>
          <a:prstGeom prst="rect">
            <a:avLst/>
          </a:prstGeom>
          <a:ln w="0">
            <a:noFill/>
          </a:ln>
        </p:spPr>
      </p:sp>
      <p:sp>
        <p:nvSpPr>
          <p:cNvPr id="126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1" lang="en" sz="1100" spc="-1" strike="noStrike">
                <a:solidFill>
                  <a:srgbClr val="000000"/>
                </a:solidFill>
                <a:latin typeface="Arial"/>
              </a:rPr>
              <a:t>Data Protection</a:t>
            </a:r>
            <a:r>
              <a:rPr b="0" lang="en" sz="1100" spc="-1" strike="noStrike">
                <a:solidFill>
                  <a:srgbClr val="000000"/>
                </a:solidFill>
                <a:latin typeface="Arial"/>
              </a:rPr>
              <a:t>: Cloud security ensures that sensitive data stored in the cloud is protected from unauthorized access, breaches, and theft. This is essential for maintaining the confidentiality, integrity, and availability of data, which is critical for businesses, governments, and individuals.</a:t>
            </a:r>
            <a:br>
              <a:rPr sz="1100"/>
            </a:b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Compliance and Regulatory Requirements</a:t>
            </a:r>
            <a:r>
              <a:rPr b="0" lang="en" sz="1100" spc="-1" strike="noStrike">
                <a:solidFill>
                  <a:srgbClr val="000000"/>
                </a:solidFill>
                <a:latin typeface="Arial"/>
              </a:rPr>
              <a:t>: Many industries are subject to stringent regulatory requirements regarding data privacy and security, such as GDPR, HIPAA, and PCI-DSS. Cloud security helps organizations comply with these regulations, avoiding legal penalties and maintaining customer trust.</a:t>
            </a:r>
            <a:br>
              <a:rPr sz="1100"/>
            </a:b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Business Continuity and Disaster Recovery</a:t>
            </a:r>
            <a:r>
              <a:rPr b="0" lang="en" sz="1100" spc="-1" strike="noStrike">
                <a:solidFill>
                  <a:srgbClr val="000000"/>
                </a:solidFill>
                <a:latin typeface="Arial"/>
              </a:rPr>
              <a:t>: Effective cloud security measures ensure that data and applications are available even in the event of a cyberattack, natural disaster, or other disruptions. This helps organizations maintain business continuity and recover quickly from incidents, minimizing downtime and financial loss.</a:t>
            </a:r>
            <a:br>
              <a:rPr sz="1100"/>
            </a:b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Reputation and Trust</a:t>
            </a:r>
            <a:r>
              <a:rPr b="0" lang="en" sz="1100" spc="-1" strike="noStrike">
                <a:solidFill>
                  <a:srgbClr val="000000"/>
                </a:solidFill>
                <a:latin typeface="Arial"/>
              </a:rPr>
              <a:t>: Security breaches can significantly damage an organization's reputation and erode customer trust. By prioritizing cloud security, organizations demonstrate their commitment to protecting their customers' data, which can enhance their reputation and build long-term trust with clients and partners.</a:t>
            </a:r>
            <a:endParaRPr b="0" lang="en-IE"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380880" y="685800"/>
            <a:ext cx="6095520" cy="3428640"/>
          </a:xfrm>
          <a:prstGeom prst="rect">
            <a:avLst/>
          </a:prstGeom>
          <a:ln w="0">
            <a:noFill/>
          </a:ln>
        </p:spPr>
      </p:sp>
      <p:sp>
        <p:nvSpPr>
          <p:cNvPr id="126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298440">
              <a:lnSpc>
                <a:spcPct val="115000"/>
              </a:lnSpc>
              <a:spcBef>
                <a:spcPts val="1199"/>
              </a:spcBef>
              <a:buClr>
                <a:srgbClr val="000000"/>
              </a:buClr>
              <a:buFont typeface="Wingdings" charset="2"/>
              <a:buChar char=""/>
            </a:pPr>
            <a:r>
              <a:rPr b="1" lang="en" sz="1100" spc="-1" strike="noStrike">
                <a:solidFill>
                  <a:srgbClr val="000000"/>
                </a:solidFill>
                <a:latin typeface="Arial"/>
              </a:rPr>
              <a:t>Confidentiality:</a:t>
            </a:r>
            <a:r>
              <a:rPr b="0" lang="en" sz="1100" spc="-1" strike="noStrike">
                <a:solidFill>
                  <a:srgbClr val="000000"/>
                </a:solidFill>
                <a:latin typeface="Arial"/>
              </a:rPr>
              <a:t> only authorised to access data</a:t>
            </a:r>
            <a:endParaRPr b="0" lang="en-IE" sz="1100" spc="-1" strike="noStrike">
              <a:latin typeface="Arial"/>
            </a:endParaRPr>
          </a:p>
          <a:p>
            <a:pPr marL="457200" indent="-298440">
              <a:lnSpc>
                <a:spcPct val="115000"/>
              </a:lnSpc>
              <a:buClr>
                <a:srgbClr val="000000"/>
              </a:buClr>
              <a:buFont typeface="Wingdings" charset="2"/>
              <a:buChar char=""/>
            </a:pPr>
            <a:r>
              <a:rPr b="1" lang="en" sz="1100" spc="-1" strike="noStrike">
                <a:solidFill>
                  <a:srgbClr val="000000"/>
                </a:solidFill>
                <a:latin typeface="Arial"/>
              </a:rPr>
              <a:t>Integrity:</a:t>
            </a:r>
            <a:r>
              <a:rPr b="0" lang="en" sz="1100" spc="-1" strike="noStrike">
                <a:solidFill>
                  <a:srgbClr val="000000"/>
                </a:solidFill>
                <a:latin typeface="Arial"/>
              </a:rPr>
              <a:t> making sure documents are not tampered with</a:t>
            </a:r>
            <a:endParaRPr b="0" lang="en-IE" sz="1100" spc="-1" strike="noStrike">
              <a:latin typeface="Arial"/>
            </a:endParaRPr>
          </a:p>
          <a:p>
            <a:pPr marL="457200" indent="-298440">
              <a:lnSpc>
                <a:spcPct val="115000"/>
              </a:lnSpc>
              <a:buClr>
                <a:srgbClr val="000000"/>
              </a:buClr>
              <a:buFont typeface="Wingdings" charset="2"/>
              <a:buChar char=""/>
            </a:pPr>
            <a:r>
              <a:rPr b="1" lang="en" sz="1100" spc="-1" strike="noStrike">
                <a:solidFill>
                  <a:srgbClr val="000000"/>
                </a:solidFill>
                <a:latin typeface="Arial"/>
              </a:rPr>
              <a:t>Availability: In the cloud, backups and redundancy keep your data available even if a server hiccups.</a:t>
            </a:r>
            <a:endParaRPr b="0" lang="en-IE" sz="1100" spc="-1" strike="noStrike">
              <a:latin typeface="Arial"/>
            </a:endParaRPr>
          </a:p>
          <a:p>
            <a:pPr marL="457200">
              <a:lnSpc>
                <a:spcPct val="115000"/>
              </a:lnSpc>
              <a:spcBef>
                <a:spcPts val="1199"/>
              </a:spcBef>
              <a:buNone/>
              <a:tabLst>
                <a:tab algn="l" pos="0"/>
              </a:tabLst>
            </a:pPr>
            <a:endParaRPr b="0" lang="en-IE" sz="1100" spc="-1" strike="noStrike">
              <a:latin typeface="Arial"/>
            </a:endParaRPr>
          </a:p>
          <a:p>
            <a:pPr>
              <a:lnSpc>
                <a:spcPct val="100000"/>
              </a:lnSpc>
              <a:spcBef>
                <a:spcPts val="1199"/>
              </a:spcBef>
              <a:buNone/>
              <a:tabLst>
                <a:tab algn="l" pos="0"/>
              </a:tabLst>
            </a:pPr>
            <a:endParaRPr b="0" lang="en-IE"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sldImg"/>
          </p:nvPr>
        </p:nvSpPr>
        <p:spPr>
          <a:xfrm>
            <a:off x="380880" y="685800"/>
            <a:ext cx="6095520" cy="3428640"/>
          </a:xfrm>
          <a:prstGeom prst="rect">
            <a:avLst/>
          </a:prstGeom>
          <a:ln w="0">
            <a:noFill/>
          </a:ln>
        </p:spPr>
      </p:sp>
      <p:sp>
        <p:nvSpPr>
          <p:cNvPr id="127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endParaRPr b="0" lang="en-IE" sz="1100" spc="-1" strike="noStrike">
              <a:latin typeface="Arial"/>
            </a:endParaRPr>
          </a:p>
          <a:p>
            <a:pPr marL="457200" indent="-298440">
              <a:lnSpc>
                <a:spcPct val="115000"/>
              </a:lnSpc>
              <a:spcBef>
                <a:spcPts val="1199"/>
              </a:spcBef>
              <a:buClr>
                <a:srgbClr val="000000"/>
              </a:buClr>
              <a:buFont typeface="Arial"/>
              <a:buChar char="●"/>
              <a:tabLst>
                <a:tab algn="l" pos="0"/>
              </a:tabLst>
            </a:pPr>
            <a:r>
              <a:rPr b="0" lang="en" sz="1100" spc="-1" strike="noStrike">
                <a:latin typeface="Arial"/>
              </a:rPr>
              <a:t>Identifies and fix vulnerabilities early in the development process.</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latin typeface="Arial"/>
              </a:rPr>
              <a:t>Automates security testing and configuration management.</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latin typeface="Arial"/>
              </a:rPr>
              <a:t>Deliver secure cloud applications faster and more efficiently.</a:t>
            </a:r>
            <a:endParaRPr b="0" lang="en-IE" sz="1100" spc="-1" strike="noStrike">
              <a:latin typeface="Arial"/>
            </a:endParaRPr>
          </a:p>
          <a:p>
            <a:pPr>
              <a:lnSpc>
                <a:spcPct val="100000"/>
              </a:lnSpc>
              <a:spcBef>
                <a:spcPts val="1199"/>
              </a:spcBef>
              <a:buNone/>
              <a:tabLst>
                <a:tab algn="l" pos="0"/>
              </a:tabLst>
            </a:pPr>
            <a:endParaRPr b="0" lang="en-IE"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380880" y="685800"/>
            <a:ext cx="6095520" cy="3428640"/>
          </a:xfrm>
          <a:prstGeom prst="rect">
            <a:avLst/>
          </a:prstGeom>
          <a:ln w="0">
            <a:noFill/>
          </a:ln>
        </p:spPr>
      </p:sp>
      <p:sp>
        <p:nvSpPr>
          <p:cNvPr id="127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Identity and Access Management (IAM) is a framework that ensures the right users have the appropriate access to an organization's resources. </a:t>
            </a:r>
            <a:br>
              <a:rPr sz="1100"/>
            </a:br>
            <a:br>
              <a:rPr sz="1100"/>
            </a:br>
            <a:r>
              <a:rPr b="0" lang="en" sz="1100" spc="-1" strike="noStrike">
                <a:latin typeface="Arial"/>
              </a:rPr>
              <a:t>To ensure data security in the cloud, businesses can encrypt sensitive information before uploading it to cloud storage services.</a:t>
            </a:r>
            <a:endParaRPr b="0" lang="en-IE" sz="1100" spc="-1" strike="noStrike">
              <a:latin typeface="Arial"/>
            </a:endParaRPr>
          </a:p>
          <a:p>
            <a:pPr>
              <a:lnSpc>
                <a:spcPct val="115000"/>
              </a:lnSpc>
              <a:spcBef>
                <a:spcPts val="1199"/>
              </a:spcBef>
              <a:buNone/>
              <a:tabLst>
                <a:tab algn="l" pos="0"/>
              </a:tabLst>
            </a:pPr>
            <a:r>
              <a:rPr b="0" lang="en" sz="1100" spc="-1" strike="noStrike">
                <a:latin typeface="Arial"/>
              </a:rPr>
              <a:t>Secure monitoring refers to the continuous process of tracking and analyzing activity within a system or network to identify and respond to security threats in real-time.</a:t>
            </a:r>
            <a:endParaRPr b="0" lang="en-IE" sz="1100" spc="-1" strike="noStrike">
              <a:latin typeface="Arial"/>
            </a:endParaRPr>
          </a:p>
          <a:p>
            <a:pPr>
              <a:lnSpc>
                <a:spcPct val="100000"/>
              </a:lnSpc>
              <a:spcBef>
                <a:spcPts val="1199"/>
              </a:spcBef>
              <a:buNone/>
              <a:tabLst>
                <a:tab algn="l" pos="0"/>
              </a:tabLst>
            </a:pPr>
            <a:endParaRPr b="0" lang="en-IE"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380880" y="685800"/>
            <a:ext cx="6095520" cy="3428640"/>
          </a:xfrm>
          <a:prstGeom prst="rect">
            <a:avLst/>
          </a:prstGeom>
          <a:ln w="0">
            <a:noFill/>
          </a:ln>
        </p:spPr>
      </p:sp>
      <p:sp>
        <p:nvSpPr>
          <p:cNvPr id="127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1" lang="en" sz="1100" spc="-1" strike="noStrike">
                <a:solidFill>
                  <a:srgbClr val="000000"/>
                </a:solidFill>
                <a:latin typeface="Arial"/>
              </a:rPr>
              <a:t>Security Misconfiguration:</a:t>
            </a:r>
            <a:r>
              <a:rPr b="0" lang="en" sz="1100" spc="-1" strike="noStrike">
                <a:solidFill>
                  <a:srgbClr val="000000"/>
                </a:solidFill>
                <a:latin typeface="Arial"/>
              </a:rPr>
              <a:t> This directly exposes vulnerabilities in cloud security because of improper setup or configuration of cloud services or resources.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Broken Access Control:</a:t>
            </a:r>
            <a:r>
              <a:rPr b="0" lang="en" sz="1100" spc="-1" strike="noStrike">
                <a:solidFill>
                  <a:srgbClr val="000000"/>
                </a:solidFill>
                <a:latin typeface="Arial"/>
              </a:rPr>
              <a:t> This directly grants unauthorized access to cloud data and systems</a:t>
            </a: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Identification and Authentication Failures:</a:t>
            </a:r>
            <a:r>
              <a:rPr b="0" lang="en" sz="1100" spc="-1" strike="noStrike">
                <a:solidFill>
                  <a:srgbClr val="000000"/>
                </a:solidFill>
                <a:latin typeface="Arial"/>
              </a:rPr>
              <a:t> Weak authentication methods or flaws in the identification process can lead to unauthorized access to cloud resources.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Vulnerable and Outdated Components:</a:t>
            </a:r>
            <a:r>
              <a:rPr b="0" lang="en" sz="1100" spc="-1" strike="noStrike">
                <a:solidFill>
                  <a:srgbClr val="000000"/>
                </a:solidFill>
                <a:latin typeface="Arial"/>
              </a:rPr>
              <a:t> Using software with known vulnerabilities within the cloud environment creates a direct entry point for attackers.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Injection:</a:t>
            </a:r>
            <a:r>
              <a:rPr b="0" lang="en" sz="1100" spc="-1" strike="noStrike">
                <a:solidFill>
                  <a:srgbClr val="000000"/>
                </a:solidFill>
                <a:latin typeface="Arial"/>
              </a:rPr>
              <a:t> This can be a direct threat if it allows attackers to inject malicious code into cloud applications or services.</a:t>
            </a:r>
            <a:endParaRPr b="0" lang="en-IE" sz="1100" spc="-1" strike="noStrike">
              <a:latin typeface="Arial"/>
            </a:endParaRPr>
          </a:p>
          <a:p>
            <a:pPr>
              <a:lnSpc>
                <a:spcPct val="100000"/>
              </a:lnSpc>
              <a:buNone/>
              <a:tabLst>
                <a:tab algn="l" pos="0"/>
              </a:tabLst>
            </a:pPr>
            <a:br>
              <a:rPr sz="1100"/>
            </a:br>
            <a:br>
              <a:rPr sz="1100"/>
            </a:b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AWS Shield </a:t>
            </a:r>
            <a:endParaRPr b="0" lang="en-IE" sz="1100" spc="-1" strike="noStrike">
              <a:latin typeface="Arial"/>
            </a:endParaRPr>
          </a:p>
          <a:p>
            <a:pPr>
              <a:lnSpc>
                <a:spcPct val="100000"/>
              </a:lnSpc>
              <a:buNone/>
              <a:tabLst>
                <a:tab algn="l" pos="0"/>
              </a:tabLst>
            </a:pPr>
            <a:r>
              <a:rPr b="0" lang="en" sz="1100" spc="-1" strike="noStrike">
                <a:latin typeface="Arial"/>
              </a:rPr>
              <a:t>Azure </a:t>
            </a:r>
            <a:endParaRPr b="0" lang="en-IE" sz="1100" spc="-1" strike="noStrike">
              <a:latin typeface="Arial"/>
            </a:endParaRPr>
          </a:p>
          <a:p>
            <a:pPr>
              <a:lnSpc>
                <a:spcPct val="100000"/>
              </a:lnSpc>
              <a:buNone/>
              <a:tabLst>
                <a:tab algn="l" pos="0"/>
              </a:tabLst>
            </a:pPr>
            <a:r>
              <a:rPr b="0" lang="en" sz="1100" spc="-1" strike="noStrike">
                <a:latin typeface="Arial"/>
              </a:rPr>
              <a:t>Google Cloud Platform : get security suggestions/solutions for these 3.</a:t>
            </a: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sldImg"/>
          </p:nvPr>
        </p:nvSpPr>
        <p:spPr>
          <a:xfrm>
            <a:off x="380880" y="685800"/>
            <a:ext cx="6095520" cy="3428640"/>
          </a:xfrm>
          <a:prstGeom prst="rect">
            <a:avLst/>
          </a:prstGeom>
          <a:ln w="0">
            <a:noFill/>
          </a:ln>
        </p:spPr>
      </p:sp>
      <p:sp>
        <p:nvSpPr>
          <p:cNvPr id="127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CVE tools </a:t>
            </a:r>
            <a:r>
              <a:rPr b="1" lang="en" sz="1100" spc="-1" strike="noStrike">
                <a:solidFill>
                  <a:srgbClr val="000000"/>
                </a:solidFill>
                <a:latin typeface="Arial"/>
              </a:rPr>
              <a:t>scan for known vulnerabilities</a:t>
            </a:r>
            <a:r>
              <a:rPr b="0" lang="en" sz="1100" spc="-1" strike="noStrike">
                <a:solidFill>
                  <a:srgbClr val="000000"/>
                </a:solidFill>
                <a:latin typeface="Arial"/>
              </a:rPr>
              <a:t> in your software by referencing the Common Vulnerabilities and Exposures (CVE) list. The CVE list is a dictionary of publicly known security flaws, and CVE tools check your code or system against this list to identify potential weaknesses.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Continuous Monitoring:</a:t>
            </a:r>
            <a:r>
              <a:rPr b="0" lang="en" sz="1100" spc="-1" strike="noStrike">
                <a:solidFill>
                  <a:srgbClr val="000000"/>
                </a:solidFill>
                <a:latin typeface="Arial"/>
              </a:rPr>
              <a:t> </a:t>
            </a:r>
            <a:r>
              <a:rPr b="1" lang="en" sz="1100" spc="-1" strike="noStrike">
                <a:solidFill>
                  <a:srgbClr val="000000"/>
                </a:solidFill>
                <a:latin typeface="Arial"/>
              </a:rPr>
              <a:t>Continuous monitoring empowers developers to proactively detect and address security issues in their applications.</a:t>
            </a:r>
            <a:endParaRPr b="0" lang="en-IE"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380880" y="685800"/>
            <a:ext cx="6095520" cy="3428640"/>
          </a:xfrm>
          <a:prstGeom prst="rect">
            <a:avLst/>
          </a:prstGeom>
          <a:ln w="0">
            <a:noFill/>
          </a:ln>
        </p:spPr>
      </p:sp>
      <p:sp>
        <p:nvSpPr>
          <p:cNvPr id="127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1" lang="en" sz="1100" spc="-1" strike="noStrike">
                <a:solidFill>
                  <a:srgbClr val="000000"/>
                </a:solidFill>
                <a:latin typeface="Arial"/>
              </a:rPr>
              <a:t>OWASP ZAP (Zed Attack Proxy):</a:t>
            </a:r>
            <a:r>
              <a:rPr b="0" lang="en" sz="1100" spc="-1" strike="noStrike" u="sng">
                <a:solidFill>
                  <a:srgbClr val="000000"/>
                </a:solidFill>
                <a:uFillTx/>
                <a:latin typeface="Arial"/>
                <a:hlinkClick r:id="rId1"/>
              </a:rPr>
              <a:t> </a:t>
            </a:r>
            <a:r>
              <a:rPr b="0" lang="en" sz="1100" spc="-1" strike="noStrike" u="sng">
                <a:solidFill>
                  <a:srgbClr val="000000"/>
                </a:solidFill>
                <a:uFillTx/>
                <a:latin typeface="Arial"/>
                <a:hlinkClick r:id="rId2"/>
              </a:rPr>
              <a:t>https://www.zaproxy.org/</a:t>
            </a:r>
            <a:r>
              <a:rPr b="0" lang="en" sz="1100" spc="-1" strike="noStrike">
                <a:solidFill>
                  <a:srgbClr val="000000"/>
                </a:solidFill>
                <a:latin typeface="Arial"/>
              </a:rPr>
              <a:t> (Open Source)</a:t>
            </a:r>
            <a:br>
              <a:rPr sz="1100"/>
            </a:br>
            <a:r>
              <a:rPr b="0" lang="en" sz="1100" spc="-1" strike="noStrike">
                <a:solidFill>
                  <a:srgbClr val="000000"/>
                </a:solidFill>
                <a:latin typeface="Arial"/>
              </a:rPr>
              <a:t>A comprehensive vulnerability scanner that can identify a wide range of vulnerabilities, including those related to OWASP threats.OWASP ZAP (Zed Attack Proxy): https://www.zaproxy.org/ (Open Source)</a:t>
            </a:r>
            <a:endParaRPr b="0" lang="en-IE" sz="1100" spc="-1" strike="noStrike">
              <a:latin typeface="Arial"/>
            </a:endParaRPr>
          </a:p>
          <a:p>
            <a:pPr>
              <a:lnSpc>
                <a:spcPct val="115000"/>
              </a:lnSpc>
              <a:spcBef>
                <a:spcPts val="1199"/>
              </a:spcBef>
              <a:buNone/>
              <a:tabLst>
                <a:tab algn="l" pos="0"/>
              </a:tabLst>
            </a:pPr>
            <a:r>
              <a:rPr b="1" lang="en" sz="1100" spc="-1" strike="noStrike">
                <a:solidFill>
                  <a:srgbClr val="000000"/>
                </a:solidFill>
                <a:latin typeface="Arial"/>
              </a:rPr>
              <a:t>OWASP - Nessus Professional:</a:t>
            </a:r>
            <a:r>
              <a:rPr b="0" lang="en" sz="1100" spc="-1" strike="noStrike" u="sng">
                <a:solidFill>
                  <a:srgbClr val="000000"/>
                </a:solidFill>
                <a:uFillTx/>
                <a:latin typeface="Arial"/>
                <a:hlinkClick r:id="rId3"/>
              </a:rPr>
              <a:t> </a:t>
            </a:r>
            <a:r>
              <a:rPr b="0" lang="en" sz="1100" spc="-1" strike="noStrike" u="sng">
                <a:solidFill>
                  <a:srgbClr val="000000"/>
                </a:solidFill>
                <a:uFillTx/>
                <a:latin typeface="Arial"/>
                <a:hlinkClick r:id="rId4"/>
              </a:rPr>
              <a:t>https://www.tenable.com/products/nessus/nessus-professional</a:t>
            </a:r>
            <a:r>
              <a:rPr b="0" lang="en" sz="1100" spc="-1" strike="noStrike">
                <a:solidFill>
                  <a:srgbClr val="000000"/>
                </a:solidFill>
                <a:latin typeface="Arial"/>
              </a:rPr>
              <a:t> (Commercial)</a:t>
            </a:r>
            <a:endParaRPr b="0" lang="en-IE" sz="1100" spc="-1" strike="noStrike">
              <a:latin typeface="Arial"/>
            </a:endParaRPr>
          </a:p>
          <a:p>
            <a:pPr marL="457200" indent="-298440">
              <a:lnSpc>
                <a:spcPct val="115000"/>
              </a:lnSpc>
              <a:spcBef>
                <a:spcPts val="1199"/>
              </a:spcBef>
              <a:buClr>
                <a:srgbClr val="000000"/>
              </a:buClr>
              <a:buFont typeface="Arial"/>
              <a:buChar char="●"/>
              <a:tabLst>
                <a:tab algn="l" pos="0"/>
              </a:tabLst>
            </a:pPr>
            <a:r>
              <a:rPr b="0" lang="en" sz="1100" spc="-1" strike="noStrike">
                <a:solidFill>
                  <a:srgbClr val="000000"/>
                </a:solidFill>
                <a:latin typeface="Arial"/>
              </a:rPr>
              <a:t>zap for web applications and nessus for networks and multiple apps</a:t>
            </a:r>
            <a:br>
              <a:rPr sz="1100"/>
            </a:br>
            <a:r>
              <a:rPr b="0" lang="en" sz="1100" spc="-1" strike="noStrike">
                <a:solidFill>
                  <a:srgbClr val="000000"/>
                </a:solidFill>
                <a:latin typeface="Arial"/>
              </a:rPr>
              <a:t> </a:t>
            </a:r>
            <a:endParaRPr b="0" lang="en-IE" sz="1100" spc="-1" strike="noStrike">
              <a:latin typeface="Arial"/>
            </a:endParaRPr>
          </a:p>
          <a:p>
            <a:pPr marL="457200">
              <a:lnSpc>
                <a:spcPct val="115000"/>
              </a:lnSpc>
              <a:spcBef>
                <a:spcPts val="1199"/>
              </a:spcBef>
              <a:buNone/>
              <a:tabLst>
                <a:tab algn="l" pos="0"/>
              </a:tabLst>
            </a:pPr>
            <a:r>
              <a:rPr b="1" lang="en" sz="1100" spc="-1" strike="noStrike">
                <a:solidFill>
                  <a:srgbClr val="000000"/>
                </a:solidFill>
                <a:latin typeface="Arial"/>
              </a:rPr>
              <a:t>CVE Tools: </a:t>
            </a:r>
            <a:r>
              <a:rPr b="0" lang="en" sz="1100" spc="-1" strike="noStrike">
                <a:solidFill>
                  <a:srgbClr val="000000"/>
                </a:solidFill>
                <a:latin typeface="Arial"/>
              </a:rPr>
              <a:t>This refers to the "Common Vulnerabilities and Exposures" list, a database of publicly known software vulnerabilities.</a:t>
            </a:r>
            <a:endParaRPr b="0" lang="en-IE" sz="1100" spc="-1" strike="noStrike">
              <a:latin typeface="Arial"/>
            </a:endParaRPr>
          </a:p>
          <a:p>
            <a:pPr marL="457200" indent="-298440">
              <a:lnSpc>
                <a:spcPct val="115000"/>
              </a:lnSpc>
              <a:spcBef>
                <a:spcPts val="1199"/>
              </a:spcBef>
              <a:buClr>
                <a:srgbClr val="000000"/>
              </a:buClr>
              <a:buFont typeface="Arial"/>
              <a:buChar char="●"/>
              <a:tabLst>
                <a:tab algn="l" pos="0"/>
              </a:tabLst>
            </a:pPr>
            <a:r>
              <a:rPr b="0" lang="en" sz="1100" spc="-1" strike="noStrike">
                <a:solidFill>
                  <a:srgbClr val="000000"/>
                </a:solidFill>
                <a:latin typeface="Arial"/>
              </a:rPr>
              <a:t>CVE website (https://cve.org/).</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solidFill>
                  <a:srgbClr val="000000"/>
                </a:solidFill>
                <a:latin typeface="Arial"/>
              </a:rPr>
              <a:t>OpenCVE (https://www.opencve.io/): This platform allows you to track CVE updates, search the CVE database, and receive alerts about vulnerabilities affecting specific vendors or products.</a:t>
            </a:r>
            <a:br>
              <a:rPr sz="1100"/>
            </a:br>
            <a:br>
              <a:rPr sz="1100"/>
            </a:br>
            <a:r>
              <a:rPr b="1" lang="en" sz="1100" spc="-1" strike="noStrike">
                <a:solidFill>
                  <a:srgbClr val="000000"/>
                </a:solidFill>
                <a:latin typeface="Arial"/>
              </a:rPr>
              <a:t>Continuous Monitoring Tools:</a:t>
            </a:r>
            <a:endParaRPr b="0" lang="en-IE" sz="1100" spc="-1" strike="noStrike">
              <a:latin typeface="Arial"/>
            </a:endParaRPr>
          </a:p>
          <a:p>
            <a:pPr marL="457200">
              <a:lnSpc>
                <a:spcPct val="115000"/>
              </a:lnSpc>
              <a:spcBef>
                <a:spcPts val="1199"/>
              </a:spcBef>
              <a:buNone/>
              <a:tabLst>
                <a:tab algn="l" pos="0"/>
              </a:tabLst>
            </a:pPr>
            <a:r>
              <a:rPr b="0" lang="en" sz="1100" spc="-1" strike="noStrike">
                <a:solidFill>
                  <a:srgbClr val="000000"/>
                </a:solidFill>
                <a:latin typeface="Arial"/>
              </a:rPr>
              <a:t>They analyze this data to identify suspicious activity, potential threats, and security incidents. Some popular tools include:</a:t>
            </a:r>
            <a:endParaRPr b="0" lang="en-IE" sz="1100" spc="-1" strike="noStrike">
              <a:latin typeface="Arial"/>
            </a:endParaRPr>
          </a:p>
          <a:p>
            <a:pPr marL="457200" indent="-298440">
              <a:lnSpc>
                <a:spcPct val="115000"/>
              </a:lnSpc>
              <a:spcBef>
                <a:spcPts val="1199"/>
              </a:spcBef>
              <a:buClr>
                <a:srgbClr val="000000"/>
              </a:buClr>
              <a:buFont typeface="Arial"/>
              <a:buChar char="●"/>
              <a:tabLst>
                <a:tab algn="l" pos="0"/>
              </a:tabLst>
            </a:pPr>
            <a:r>
              <a:rPr b="0" lang="en" sz="1100" spc="-1" strike="noStrike">
                <a:solidFill>
                  <a:srgbClr val="000000"/>
                </a:solidFill>
                <a:latin typeface="Arial"/>
              </a:rPr>
              <a:t>Splunk (</a:t>
            </a:r>
            <a:r>
              <a:rPr b="0" lang="en" sz="1100" spc="-1" strike="noStrike" u="sng">
                <a:solidFill>
                  <a:srgbClr val="000000"/>
                </a:solidFill>
                <a:uFillTx/>
                <a:latin typeface="Arial"/>
                <a:hlinkClick r:id="rId5"/>
              </a:rPr>
              <a:t>https://www.splunk.com/</a:t>
            </a:r>
            <a:r>
              <a:rPr b="0" lang="en" sz="1100" spc="-1" strike="noStrike">
                <a:solidFill>
                  <a:srgbClr val="000000"/>
                </a:solidFill>
                <a:latin typeface="Arial"/>
              </a:rPr>
              <a:t>)</a:t>
            </a:r>
            <a:br>
              <a:rPr sz="1100"/>
            </a:br>
            <a:r>
              <a:rPr b="0" lang="en" sz="1100" spc="-1" strike="noStrike">
                <a:solidFill>
                  <a:srgbClr val="000000"/>
                </a:solidFill>
                <a:latin typeface="Arial"/>
              </a:rPr>
              <a:t> </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solidFill>
                  <a:srgbClr val="000000"/>
                </a:solidFill>
                <a:latin typeface="Arial"/>
              </a:rPr>
              <a:t>These tools focus on specific security aspects:</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solidFill>
                  <a:srgbClr val="000000"/>
                </a:solidFill>
                <a:latin typeface="Arial"/>
              </a:rPr>
              <a:t>Web Application Firewalls (WAFs): These monitor web traffic for malicious activity like SQL injection attacks and cross-site scripting (XSS). Examples include:</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solidFill>
                  <a:srgbClr val="000000"/>
                </a:solidFill>
                <a:latin typeface="Arial"/>
              </a:rPr>
              <a:t>Cloudflare WAF (https://developers.cloudflare.com/waf/)</a:t>
            </a:r>
            <a:endParaRPr b="0" lang="en-IE" sz="1100" spc="-1" strike="noStrike">
              <a:latin typeface="Arial"/>
            </a:endParaRPr>
          </a:p>
          <a:p>
            <a:pPr marL="457200" indent="-298440">
              <a:lnSpc>
                <a:spcPct val="115000"/>
              </a:lnSpc>
              <a:buClr>
                <a:srgbClr val="000000"/>
              </a:buClr>
              <a:buFont typeface="Arial"/>
              <a:buChar char="●"/>
              <a:tabLst>
                <a:tab algn="l" pos="0"/>
              </a:tabLst>
            </a:pPr>
            <a:r>
              <a:rPr b="0" lang="en" sz="1100" spc="-1" strike="noStrike">
                <a:solidFill>
                  <a:srgbClr val="000000"/>
                </a:solidFill>
                <a:latin typeface="Arial"/>
              </a:rPr>
              <a:t>Imperva WAF (https://www.imperva.com/)</a:t>
            </a:r>
            <a:endParaRPr b="0" lang="en-IE"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380880" y="685800"/>
            <a:ext cx="6095520" cy="3428640"/>
          </a:xfrm>
          <a:prstGeom prst="rect">
            <a:avLst/>
          </a:prstGeom>
          <a:ln w="0">
            <a:noFill/>
          </a:ln>
        </p:spPr>
      </p:sp>
      <p:sp>
        <p:nvSpPr>
          <p:cNvPr id="128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1" lang="en" sz="1100" spc="-1" strike="noStrike">
                <a:solidFill>
                  <a:srgbClr val="000000"/>
                </a:solidFill>
                <a:latin typeface="Arial"/>
              </a:rPr>
              <a:t>Abuse of AI:</a:t>
            </a:r>
            <a:r>
              <a:rPr b="0" lang="en" sz="1100" spc="-1" strike="noStrike">
                <a:solidFill>
                  <a:srgbClr val="000000"/>
                </a:solidFill>
                <a:latin typeface="Arial"/>
              </a:rPr>
              <a:t> As Artificial Intelligence (AI) becomes more powerful, there's a risk that malicious actors will use it for harmful purposes.</a:t>
            </a:r>
            <a:br>
              <a:rPr sz="1100"/>
            </a:br>
            <a:br>
              <a:rPr sz="1100"/>
            </a:br>
            <a:r>
              <a:rPr b="1" lang="en" sz="1100" spc="-1" strike="noStrike">
                <a:solidFill>
                  <a:srgbClr val="000000"/>
                </a:solidFill>
                <a:latin typeface="Arial"/>
              </a:rPr>
              <a:t>Ransomware Targeting Development Tools and Environments:</a:t>
            </a:r>
            <a:r>
              <a:rPr b="0" lang="en" sz="1100" spc="-1" strike="noStrike">
                <a:solidFill>
                  <a:srgbClr val="000000"/>
                </a:solidFill>
                <a:latin typeface="Arial"/>
              </a:rPr>
              <a:t> Ransomware attacks that specifically target development tools and environments could become more common. This could lead to stolen source code, disrupted development workflows, and even the deployment of malicious code. Developers will need to be aware of these risks and implement strong security measures to protect their development environments.</a:t>
            </a:r>
            <a:br>
              <a:rPr sz="1100"/>
            </a:br>
            <a:br>
              <a:rPr sz="1100"/>
            </a:br>
            <a:r>
              <a:rPr b="1" lang="en" sz="1100" spc="-1" strike="noStrike">
                <a:solidFill>
                  <a:srgbClr val="000000"/>
                </a:solidFill>
                <a:latin typeface="Arial"/>
              </a:rPr>
              <a:t>Skill Shortage in Cybersecurity:</a:t>
            </a:r>
            <a:r>
              <a:rPr b="0" lang="en" sz="1100" spc="-1" strike="noStrike">
                <a:solidFill>
                  <a:srgbClr val="000000"/>
                </a:solidFill>
                <a:latin typeface="Arial"/>
              </a:rPr>
              <a:t> The demand for cybersecurity professionals is rapidly growing, and there may not be enough qualified people to fill all the positions. This means developers will need to take on more security responsibility within their roles.</a:t>
            </a:r>
            <a:endParaRPr b="0" lang="en-IE"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sldImg"/>
          </p:nvPr>
        </p:nvSpPr>
        <p:spPr>
          <a:xfrm>
            <a:off x="381240" y="685800"/>
            <a:ext cx="6095520" cy="3428640"/>
          </a:xfrm>
          <a:prstGeom prst="rect">
            <a:avLst/>
          </a:prstGeom>
          <a:ln w="0">
            <a:noFill/>
          </a:ln>
        </p:spPr>
      </p:sp>
      <p:sp>
        <p:nvSpPr>
          <p:cNvPr id="128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 would like to talk to you about IAM: Identity Access Management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I’ll give you a brief overview, a history of how we got here, problems I have with IAM systems and some solutions to those problems.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And I should add - I’m by no means an expert on this. This isn’t as much a talk by a subject matter expert as a commiseration at a complicated technology foisted upon us.</a:t>
            </a:r>
            <a:endParaRPr b="0" lang="en-IE"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381240" y="685800"/>
            <a:ext cx="6095520" cy="3428640"/>
          </a:xfrm>
          <a:prstGeom prst="rect">
            <a:avLst/>
          </a:prstGeom>
          <a:ln w="0">
            <a:noFill/>
          </a:ln>
        </p:spPr>
      </p:sp>
      <p:sp>
        <p:nvSpPr>
          <p:cNvPr id="128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 would like to talk to you about IAM: Identity Access Management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I’ll give you a brief overview, a history of how we got here, problems I have with IAM systems and some solutions to those problems.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And I should add - I’m by no means an expert on this. This isn’t as much a talk by a subject matter expert as a commiseration at a complicated technology foisted upon us.</a:t>
            </a:r>
            <a:endParaRPr b="0" lang="en-IE"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ldImg"/>
          </p:nvPr>
        </p:nvSpPr>
        <p:spPr>
          <a:xfrm>
            <a:off x="381240" y="685800"/>
            <a:ext cx="6095520" cy="3428640"/>
          </a:xfrm>
          <a:prstGeom prst="rect">
            <a:avLst/>
          </a:prstGeom>
          <a:ln w="0">
            <a:noFill/>
          </a:ln>
        </p:spPr>
      </p:sp>
      <p:sp>
        <p:nvSpPr>
          <p:cNvPr id="128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Identity Access Management is the management of authentication and authorization.</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Authentication is proving you are who you claim to be. Typically this would be by username and password, certificate, API KEY or key pair.</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Once you are authenticated, authorization specifies what parts of a system you can access and/or modify. Typically these rules would be set by a service owner or administrator.</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This is a core concept across all kinds of software.</a:t>
            </a:r>
            <a:br>
              <a:rPr sz="1100"/>
            </a:br>
            <a:br>
              <a:rPr sz="1100"/>
            </a:br>
            <a:r>
              <a:rPr b="0" lang="en" sz="1100" spc="-1" strike="noStrike">
                <a:latin typeface="Arial"/>
              </a:rPr>
              <a:t>Has anyone here ever written or worked on an IAM system?</a:t>
            </a:r>
            <a:br>
              <a:rPr sz="1100"/>
            </a:br>
            <a:br>
              <a:rPr sz="1100"/>
            </a:br>
            <a:endParaRPr b="0" lang="en-IE"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sldImg"/>
          </p:nvPr>
        </p:nvSpPr>
        <p:spPr>
          <a:xfrm>
            <a:off x="381240" y="685800"/>
            <a:ext cx="6095520" cy="3428640"/>
          </a:xfrm>
          <a:prstGeom prst="rect">
            <a:avLst/>
          </a:prstGeom>
          <a:ln w="0">
            <a:noFill/>
          </a:ln>
        </p:spPr>
      </p:sp>
      <p:sp>
        <p:nvSpPr>
          <p:cNvPr id="128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So that’s a lot of heavy lifting done by three little letters.</a:t>
            </a: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Let’s see how it got there via a very abridged history:</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MIT first implemented a type of IAM system called Compatible Time-Sharing System in 1961</a:t>
            </a: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 idea was that a powerful computer, like the IBM 7090 (with an impressive 100Kflops) could be used simultaneously by multiple users and programs.</a:t>
            </a:r>
            <a:br>
              <a:rPr sz="1100"/>
            </a:b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In 1988, Kerberos was introduced - an encrypted authentication protocol using a third party key distribution service.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1993 LDAP Lightweight Directory Access Protocol used for authorization and access management to various services (email, printing, data storage etc.). </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1999 Windows Active Directory: LDAP implementation for managing windows computers and servers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2002 AWS launched</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2011 AWS IAM launched</a:t>
            </a: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381240" y="685800"/>
            <a:ext cx="6095520" cy="3428640"/>
          </a:xfrm>
          <a:prstGeom prst="rect">
            <a:avLst/>
          </a:prstGeom>
          <a:ln w="0">
            <a:noFill/>
          </a:ln>
        </p:spPr>
      </p:sp>
      <p:sp>
        <p:nvSpPr>
          <p:cNvPr id="129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But today we are talking about Cloud Computing, so let’s see what IAM looks like in Cloud Providers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All of these provide some form of IAM, though Alibaba calls it IDaaS, Tencent has Cloud Access Management, and Microsoft has branded it Entra</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1" lang="en" sz="1100" spc="-1" strike="noStrike">
                <a:solidFill>
                  <a:srgbClr val="000000"/>
                </a:solidFill>
                <a:latin typeface="Arial"/>
              </a:rPr>
              <a:t>Questions</a:t>
            </a:r>
            <a:endParaRPr b="0" lang="en-IE" sz="1100" spc="-1" strike="noStrike">
              <a:latin typeface="Arial"/>
            </a:endParaRPr>
          </a:p>
          <a:p>
            <a:pPr marL="457200" indent="-298440">
              <a:lnSpc>
                <a:spcPct val="100000"/>
              </a:lnSpc>
              <a:buClr>
                <a:srgbClr val="000000"/>
              </a:buClr>
              <a:buFont typeface="Wingdings" charset="2"/>
              <a:buChar char=""/>
              <a:tabLst>
                <a:tab algn="l" pos="0"/>
              </a:tabLst>
            </a:pPr>
            <a:r>
              <a:rPr b="0" lang="en" sz="1100" spc="-1" strike="noStrike">
                <a:solidFill>
                  <a:srgbClr val="000000"/>
                </a:solidFill>
                <a:latin typeface="Arial"/>
              </a:rPr>
              <a:t>Who in the room has used any of these cloud providers?</a:t>
            </a:r>
            <a:endParaRPr b="0" lang="en-IE" sz="1100" spc="-1" strike="noStrike">
              <a:latin typeface="Arial"/>
            </a:endParaRPr>
          </a:p>
          <a:p>
            <a:pPr marL="457200" indent="-298440">
              <a:lnSpc>
                <a:spcPct val="100000"/>
              </a:lnSpc>
              <a:buClr>
                <a:srgbClr val="000000"/>
              </a:buClr>
              <a:buFont typeface="Wingdings" charset="2"/>
              <a:buChar char=""/>
              <a:tabLst>
                <a:tab algn="l" pos="0"/>
              </a:tabLst>
            </a:pPr>
            <a:r>
              <a:rPr b="0" lang="en" sz="1100" spc="-1" strike="noStrike">
                <a:solidFill>
                  <a:srgbClr val="000000"/>
                </a:solidFill>
                <a:latin typeface="Arial"/>
              </a:rPr>
              <a:t>Who has used their IAM tools?</a:t>
            </a:r>
            <a:endParaRPr b="0" lang="en-IE" sz="1100" spc="-1" strike="noStrike">
              <a:latin typeface="Arial"/>
            </a:endParaRPr>
          </a:p>
          <a:p>
            <a:pPr marL="457200" indent="-298440">
              <a:lnSpc>
                <a:spcPct val="100000"/>
              </a:lnSpc>
              <a:buClr>
                <a:srgbClr val="000000"/>
              </a:buClr>
              <a:buFont typeface="Wingdings" charset="2"/>
              <a:buChar char=""/>
              <a:tabLst>
                <a:tab algn="l" pos="0"/>
              </a:tabLst>
            </a:pPr>
            <a:r>
              <a:rPr b="0" lang="en" sz="1100" spc="-1" strike="noStrike">
                <a:solidFill>
                  <a:srgbClr val="000000"/>
                </a:solidFill>
                <a:latin typeface="Arial"/>
              </a:rPr>
              <a:t>Does anyone like using it?</a:t>
            </a: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ldImg"/>
          </p:nvPr>
        </p:nvSpPr>
        <p:spPr>
          <a:xfrm>
            <a:off x="381240" y="685800"/>
            <a:ext cx="6095520" cy="3428640"/>
          </a:xfrm>
          <a:prstGeom prst="rect">
            <a:avLst/>
          </a:prstGeom>
          <a:ln w="0">
            <a:noFill/>
          </a:ln>
        </p:spPr>
      </p:sp>
      <p:sp>
        <p:nvSpPr>
          <p:cNvPr id="129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The core concepts of IAM in cloud providers are the same as elsewhere.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Create a set of users who can use the service.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Create secure authentication for them, either passwords or API keys depending on the type of access.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Authorize them to be allowed to use specific services, like networking, compute, databases, storage, queues etc.</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And even elevate some users to admins who can manage the access of themselves and other users as requirements change over time, or even as new services as offered.</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1"/>
          <p:cNvSpPr>
            <a:spLocks noGrp="1"/>
          </p:cNvSpPr>
          <p:nvPr>
            <p:ph type="sldImg"/>
          </p:nvPr>
        </p:nvSpPr>
        <p:spPr>
          <a:xfrm>
            <a:off x="381240" y="685800"/>
            <a:ext cx="6095520" cy="3428640"/>
          </a:xfrm>
          <a:prstGeom prst="rect">
            <a:avLst/>
          </a:prstGeom>
          <a:ln w="0">
            <a:noFill/>
          </a:ln>
        </p:spPr>
      </p:sp>
      <p:sp>
        <p:nvSpPr>
          <p:cNvPr id="129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Unfortunately, it’s not that simple.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For starters, it’s called IAM. An identity doesn’t have to be a user. They can be groups, roles, service accounts, resources and even federated users provided by a different system altogether. Initially only users and groups existed, the rest were added over time.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Then we come to the type of permissions we can grant to a user. We don’t to make every user who needs access to a database a database administrator.</a:t>
            </a: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Instead we have fine grained permission actions defining what you can do, like reading from a specific table. </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These are collected into policies of commonly combined permissions. Because if I want to read from a table, I probably also want to read from the index. </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You can also form your own specific policies to assign to an identity.</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But having permission to read that table doesn’t mean you can definitely access it. You can also be limited by perimeters, such as resource, network, time or even identity. So only this set of compute units from this network range on a Tuesday morning can access the database.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Or you can reverse the process and apply permissions to the resource you are trying to access, rather than the identity trying to access.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381240" y="685800"/>
            <a:ext cx="6095520" cy="3428640"/>
          </a:xfrm>
          <a:prstGeom prst="rect">
            <a:avLst/>
          </a:prstGeom>
          <a:ln w="0">
            <a:noFill/>
          </a:ln>
        </p:spPr>
      </p:sp>
      <p:sp>
        <p:nvSpPr>
          <p:cNvPr id="129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I admit that word cloud was a little complicated, but here’s AWS’s flow chart of checking if you are allowed to do something.</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There are a lot of ways of trying to accomplish the same thing, and if things are misconfigured, you have a lot of places to check why you don’t have access.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This is because all of these gigantic cloud services have grown over time, and their IAM services have been extended and patched as needed.</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Like any other software, the developers weren’t handed a fully formed specification with all future requirements known.</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sldImg"/>
          </p:nvPr>
        </p:nvSpPr>
        <p:spPr>
          <a:xfrm>
            <a:off x="381240" y="685800"/>
            <a:ext cx="6095520" cy="3428640"/>
          </a:xfrm>
          <a:prstGeom prst="rect">
            <a:avLst/>
          </a:prstGeom>
          <a:ln w="0">
            <a:noFill/>
          </a:ln>
        </p:spPr>
      </p:sp>
      <p:sp>
        <p:nvSpPr>
          <p:cNvPr id="1225"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 would like to talk to you about IAM: Identity Access Management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I’ll give you a brief overview, a history of how we got here, problems I have with IAM systems and some solutions to those problems.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And I should add - I’m by no means an expert on this. This isn’t as much a talk by a subject matter expert as a commiseration at a complicated technology foisted upon us.</a:t>
            </a:r>
            <a:endParaRPr b="0" lang="en-IE" sz="11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ldImg"/>
          </p:nvPr>
        </p:nvSpPr>
        <p:spPr>
          <a:xfrm>
            <a:off x="381240" y="685800"/>
            <a:ext cx="6095520" cy="3428640"/>
          </a:xfrm>
          <a:prstGeom prst="rect">
            <a:avLst/>
          </a:prstGeom>
          <a:ln w="0">
            <a:noFill/>
          </a:ln>
        </p:spPr>
      </p:sp>
      <p:sp>
        <p:nvSpPr>
          <p:cNvPr id="129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000000"/>
                </a:solidFill>
                <a:latin typeface="Arial"/>
              </a:rPr>
              <a:t>Let’s continue using AWS as an example.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Together all of these grains of access management form IAM policies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Because it’s all cobbled together over time, we start with a version number.</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Then the Access Statement is given an id, and we decide whether we are allowing, or denying access based on these rules.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The principal is the identity whom we are granting access. In AWS’s case they are identified by your account id and a name. </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Next we define the actions they can use, and finally the resource on which they can execute these actions.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Pretty straightforward, right? </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solidFill>
                  <a:srgbClr val="000000"/>
                </a:solidFill>
                <a:latin typeface="Arial"/>
              </a:rPr>
              <a:t>So why am I so upset with IAM?</a:t>
            </a: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sldImg"/>
          </p:nvPr>
        </p:nvSpPr>
        <p:spPr>
          <a:xfrm>
            <a:off x="381240" y="685800"/>
            <a:ext cx="6095520" cy="3428640"/>
          </a:xfrm>
          <a:prstGeom prst="rect">
            <a:avLst/>
          </a:prstGeom>
          <a:ln w="0">
            <a:noFill/>
          </a:ln>
        </p:spPr>
      </p:sp>
      <p:sp>
        <p:nvSpPr>
          <p:cNvPr id="130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Because that example was the equivalent of a ToDo demo application, though one where you cannot even write your own ToDos, only view what someone else provided.</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Cloud Provider’s today have THOUSANDS of actions, each of which you need to grant permission to each identity which needs to use it.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This is amazing, from a security perspective.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But it’s horrible for a developer who just wants to get things done. It’s a roadblock, a headache.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Something I’d rather not be doing, which means I’ll make mistakes, which could cause a massive security breach.</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Such as the Capital One breach, where excessive permissions attached to an EC2 instance running a firewall! (ModSecurity)</a:t>
            </a:r>
            <a:endParaRPr b="0" lang="en-IE"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381240" y="685800"/>
            <a:ext cx="6095520" cy="3428640"/>
          </a:xfrm>
          <a:prstGeom prst="rect">
            <a:avLst/>
          </a:prstGeom>
          <a:ln w="0">
            <a:noFill/>
          </a:ln>
        </p:spPr>
      </p:sp>
      <p:sp>
        <p:nvSpPr>
          <p:cNvPr id="130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So IAM in the cloud is complicated by it’s sheer size, power and granularity.</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But there are some aggravating details which have annoyed me in the past.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In AWS, policies have size limits, and they are very attainable. This means I have to split them up, rearrange them, use many roles and groups. This is a good thing, as it encourages encapsulation. But I don’t have a team of people to review and refactor policies, so it frustrates me personally.</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One API call can hit many actions. Listing items from a database needs read access to both the index and storage. Decrypting secure keys needs access to the secret, the keystore and the decryption mechanism</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To simplify all of this, AWS, GCP etc. offer premade policies for common operations, but they are of course broader than needed (otherwise they wouldn’t work).</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Because the system has been built up over time there are many ways to achieve the same outcome. I still don’t know the “correct way”, though assume it changes for every usecase.</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This flexibility makes it difficult to debug when you do get the dreaded 403 unauthorized access error.</a:t>
            </a:r>
            <a:endParaRPr b="0" lang="en-IE" sz="11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sldImg"/>
          </p:nvPr>
        </p:nvSpPr>
        <p:spPr>
          <a:xfrm>
            <a:off x="381240" y="685800"/>
            <a:ext cx="6095520" cy="3428640"/>
          </a:xfrm>
          <a:prstGeom prst="rect">
            <a:avLst/>
          </a:prstGeom>
          <a:ln w="0">
            <a:noFill/>
          </a:ln>
        </p:spPr>
      </p:sp>
      <p:sp>
        <p:nvSpPr>
          <p:cNvPr id="130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(deep breath)</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So I’ve been rambling a lot about my frustrations with IAM.</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Let’s move on to finding some solutions and making our lives easier.</a:t>
            </a:r>
            <a:endParaRPr b="0" lang="en-IE" sz="11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381240" y="685800"/>
            <a:ext cx="6095520" cy="3428640"/>
          </a:xfrm>
          <a:prstGeom prst="rect">
            <a:avLst/>
          </a:prstGeom>
          <a:ln w="0">
            <a:noFill/>
          </a:ln>
        </p:spPr>
      </p:sp>
      <p:sp>
        <p:nvSpPr>
          <p:cNvPr id="130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There is of course no silver bullet to help with IAM.</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But there are some tools, both by the cloud providers and third parties to make things easier.</a:t>
            </a: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381240" y="685800"/>
            <a:ext cx="6095520" cy="3428640"/>
          </a:xfrm>
          <a:prstGeom prst="rect">
            <a:avLst/>
          </a:prstGeom>
          <a:ln w="0">
            <a:noFill/>
          </a:ln>
        </p:spPr>
      </p:sp>
      <p:sp>
        <p:nvSpPr>
          <p:cNvPr id="130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I believe that IAM is not an insurmountable problem.</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Just that I don’t have the time, energy nor inclination to master it.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But there’s this new tool, I don’t know if you’ve heard of it:</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AI can help understand problems, disseminate information and even build JSON policy documents!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Just remember they aren’t infallible. Trust, but verify.</a:t>
            </a:r>
            <a:endParaRPr b="0" lang="en-IE" sz="11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PlaceHolder 1"/>
          <p:cNvSpPr>
            <a:spLocks noGrp="1"/>
          </p:cNvSpPr>
          <p:nvPr>
            <p:ph type="sldImg"/>
          </p:nvPr>
        </p:nvSpPr>
        <p:spPr>
          <a:xfrm>
            <a:off x="381240" y="685800"/>
            <a:ext cx="6095520" cy="3428640"/>
          </a:xfrm>
          <a:prstGeom prst="rect">
            <a:avLst/>
          </a:prstGeom>
          <a:ln w="0">
            <a:noFill/>
          </a:ln>
        </p:spPr>
      </p:sp>
      <p:sp>
        <p:nvSpPr>
          <p:cNvPr id="131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Here is a tool that should help verifying ChatGPT policies.</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AWS VIZ will validate your JSON policy and give you a nice visualization so you can see what permissions are being granted on which resources.</a:t>
            </a:r>
            <a:endParaRPr b="0" lang="en-IE" sz="11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sldImg"/>
          </p:nvPr>
        </p:nvSpPr>
        <p:spPr>
          <a:xfrm>
            <a:off x="381240" y="685800"/>
            <a:ext cx="6095520" cy="3428640"/>
          </a:xfrm>
          <a:prstGeom prst="rect">
            <a:avLst/>
          </a:prstGeom>
          <a:ln w="0">
            <a:noFill/>
          </a:ln>
        </p:spPr>
      </p:sp>
      <p:sp>
        <p:nvSpPr>
          <p:cNvPr id="131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Policy Sentry is a command line tool for all you VIM / EMACS purists. It will generate, combine and simplify policies while adhering to some strict guidelines to make them more manageable and secure.</a:t>
            </a:r>
            <a:endParaRPr b="0" lang="en-IE"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381240" y="685800"/>
            <a:ext cx="6095520" cy="3428640"/>
          </a:xfrm>
          <a:prstGeom prst="rect">
            <a:avLst/>
          </a:prstGeom>
          <a:ln w="0">
            <a:noFill/>
          </a:ln>
        </p:spPr>
      </p:sp>
      <p:sp>
        <p:nvSpPr>
          <p:cNvPr id="131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This is a neat tool.</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r>
              <a:rPr b="0" lang="en" sz="1100" spc="-1" strike="noStrike">
                <a:latin typeface="Arial"/>
              </a:rPr>
              <a:t>IAMLIVE runs on your computer and monitors all API calls you make to your cloud provider, then generates the policies needed to make those calls.</a:t>
            </a:r>
            <a:br>
              <a:rPr sz="1100"/>
            </a:br>
            <a:r>
              <a:rPr b="0" lang="en" sz="1100" spc="-1" strike="noStrike">
                <a:latin typeface="Arial"/>
              </a:rPr>
              <a:t>I can see this being great for authorizing infrastructure tools, which do tend to have very high access levels.</a:t>
            </a:r>
            <a:endParaRPr b="0" lang="en-IE"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ldImg"/>
          </p:nvPr>
        </p:nvSpPr>
        <p:spPr>
          <a:xfrm>
            <a:off x="381240" y="685800"/>
            <a:ext cx="6095520" cy="3428640"/>
          </a:xfrm>
          <a:prstGeom prst="rect">
            <a:avLst/>
          </a:prstGeom>
          <a:ln w="0">
            <a:noFill/>
          </a:ln>
        </p:spPr>
      </p:sp>
      <p:sp>
        <p:nvSpPr>
          <p:cNvPr id="131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 sz="1100" spc="-1" strike="noStrike">
                <a:latin typeface="Arial"/>
              </a:rPr>
              <a:t>But there is still some work you have to do.</a:t>
            </a:r>
            <a:endParaRPr b="0" lang="en-IE" sz="1100" spc="-1" strike="noStrike">
              <a:latin typeface="Arial"/>
            </a:endParaRPr>
          </a:p>
          <a:p>
            <a:pPr>
              <a:lnSpc>
                <a:spcPct val="100000"/>
              </a:lnSpc>
              <a:buNone/>
              <a:tabLst>
                <a:tab algn="l" pos="0"/>
              </a:tabLst>
            </a:pPr>
            <a:endParaRPr b="0" lang="en-IE" sz="1100" spc="-1" strike="noStrike">
              <a:latin typeface="Arial"/>
            </a:endParaRPr>
          </a:p>
          <a:p>
            <a:pPr>
              <a:lnSpc>
                <a:spcPct val="100000"/>
              </a:lnSpc>
              <a:buNone/>
              <a:tabLst>
                <a:tab algn="l" pos="0"/>
              </a:tabLst>
            </a:pPr>
            <a:endParaRPr b="0" lang="en-IE"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685800" y="1143000"/>
            <a:ext cx="5486040" cy="3085920"/>
          </a:xfrm>
          <a:prstGeom prst="rect">
            <a:avLst/>
          </a:prstGeom>
          <a:ln w="0">
            <a:noFill/>
          </a:ln>
        </p:spPr>
      </p:sp>
      <p:sp>
        <p:nvSpPr>
          <p:cNvPr id="1227" name="PlaceHolder 2"/>
          <p:cNvSpPr>
            <a:spLocks noGrp="1"/>
          </p:cNvSpPr>
          <p:nvPr>
            <p:ph type="body"/>
          </p:nvPr>
        </p:nvSpPr>
        <p:spPr>
          <a:xfrm>
            <a:off x="685800" y="4400640"/>
            <a:ext cx="5486040" cy="3600360"/>
          </a:xfrm>
          <a:prstGeom prst="rect">
            <a:avLst/>
          </a:prstGeom>
          <a:noFill/>
          <a:ln w="0">
            <a:noFill/>
          </a:ln>
        </p:spPr>
        <p:txBody>
          <a:bodyPr anchor="t">
            <a:noAutofit/>
          </a:bodyPr>
          <a:p>
            <a:pPr marL="457200" indent="-298440">
              <a:lnSpc>
                <a:spcPct val="100000"/>
              </a:lnSpc>
              <a:buClr>
                <a:srgbClr val="000000"/>
              </a:buClr>
              <a:buFont typeface="StarSymbol"/>
              <a:buChar char="-"/>
            </a:pPr>
            <a:r>
              <a:rPr b="0" lang="en" sz="1100" spc="-1" strike="noStrike">
                <a:latin typeface="Arial"/>
              </a:rPr>
              <a:t>Distributed systems are complex.</a:t>
            </a:r>
            <a:endParaRPr b="0" lang="en-IE" sz="1100" spc="-1" strike="noStrike">
              <a:latin typeface="Arial"/>
            </a:endParaRPr>
          </a:p>
          <a:p>
            <a:pPr marL="457200" indent="-298440">
              <a:lnSpc>
                <a:spcPct val="100000"/>
              </a:lnSpc>
              <a:buClr>
                <a:srgbClr val="000000"/>
              </a:buClr>
              <a:buFont typeface="StarSymbol"/>
              <a:buChar char="-"/>
            </a:pPr>
            <a:r>
              <a:rPr b="0" lang="en" sz="1100" spc="-1" strike="noStrike">
                <a:latin typeface="Arial"/>
              </a:rPr>
              <a:t>Our job is not to make things more complicated.</a:t>
            </a:r>
            <a:endParaRPr b="0" lang="en-IE" sz="1100" spc="-1" strike="noStrike">
              <a:latin typeface="Arial"/>
            </a:endParaRPr>
          </a:p>
          <a:p>
            <a:pPr marL="457200" indent="-298440">
              <a:lnSpc>
                <a:spcPct val="100000"/>
              </a:lnSpc>
              <a:buClr>
                <a:srgbClr val="000000"/>
              </a:buClr>
              <a:buFont typeface="StarSymbol"/>
              <a:buChar char="-"/>
            </a:pPr>
            <a:r>
              <a:rPr b="0" lang="en" sz="1100" spc="-1" strike="noStrike">
                <a:latin typeface="Arial"/>
              </a:rPr>
              <a:t>Talk about my own experiences - 2 anti-patterns I’ve seen</a:t>
            </a:r>
            <a:endParaRPr b="0" lang="en-IE" sz="1100" spc="-1" strike="noStrike">
              <a:latin typeface="Arial"/>
            </a:endParaRPr>
          </a:p>
        </p:txBody>
      </p:sp>
      <p:sp>
        <p:nvSpPr>
          <p:cNvPr id="1228"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256B4F5B-68F9-4C73-9019-CD10EF8EB6C6}"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685800" y="1143000"/>
            <a:ext cx="5486040" cy="3085920"/>
          </a:xfrm>
          <a:prstGeom prst="rect">
            <a:avLst/>
          </a:prstGeom>
          <a:ln w="0">
            <a:noFill/>
          </a:ln>
        </p:spPr>
      </p:sp>
      <p:sp>
        <p:nvSpPr>
          <p:cNvPr id="1230"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31"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6496D021-3036-41ED-8261-DB9ECFEFBA26}"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685800" y="1143000"/>
            <a:ext cx="5486040" cy="3085920"/>
          </a:xfrm>
          <a:prstGeom prst="rect">
            <a:avLst/>
          </a:prstGeom>
          <a:ln w="0">
            <a:noFill/>
          </a:ln>
        </p:spPr>
      </p:sp>
      <p:sp>
        <p:nvSpPr>
          <p:cNvPr id="1233"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34"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A3BA5355-5D38-4D1B-B65F-D8374DFD4F3B}"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685800" y="1143000"/>
            <a:ext cx="5486040" cy="3085920"/>
          </a:xfrm>
          <a:prstGeom prst="rect">
            <a:avLst/>
          </a:prstGeom>
          <a:ln w="0">
            <a:noFill/>
          </a:ln>
        </p:spPr>
      </p:sp>
      <p:sp>
        <p:nvSpPr>
          <p:cNvPr id="1236"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37"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E0A835DB-D604-4ADD-957F-45D63994930C}"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685800" y="1143000"/>
            <a:ext cx="5486040" cy="3085920"/>
          </a:xfrm>
          <a:prstGeom prst="rect">
            <a:avLst/>
          </a:prstGeom>
          <a:ln w="0">
            <a:noFill/>
          </a:ln>
        </p:spPr>
      </p:sp>
      <p:sp>
        <p:nvSpPr>
          <p:cNvPr id="1239"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E" sz="2000" spc="-1" strike="noStrike">
              <a:latin typeface="Arial"/>
            </a:endParaRPr>
          </a:p>
        </p:txBody>
      </p:sp>
      <p:sp>
        <p:nvSpPr>
          <p:cNvPr id="1240"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 sz="1400" spc="-1" strike="noStrike">
                <a:solidFill>
                  <a:srgbClr val="000000"/>
                </a:solidFill>
                <a:latin typeface="Arial"/>
                <a:ea typeface="Arial"/>
              </a:defRPr>
            </a:lvl1pPr>
          </a:lstStyle>
          <a:p>
            <a:pPr algn="r">
              <a:lnSpc>
                <a:spcPct val="100000"/>
              </a:lnSpc>
              <a:buNone/>
              <a:tabLst>
                <a:tab algn="l" pos="0"/>
              </a:tabLst>
            </a:pPr>
            <a:fld id="{1DAC43FD-36BA-4659-A108-6AC519D85510}" type="slidenum">
              <a:rPr b="0" lang="en" sz="1400" spc="-1" strike="noStrike">
                <a:solidFill>
                  <a:srgbClr val="000000"/>
                </a:solidFill>
                <a:latin typeface="Arial"/>
                <a:ea typeface="Arial"/>
              </a:rPr>
              <a:t>&lt;number&gt;</a:t>
            </a:fld>
            <a:endParaRPr b="0" lang="en-IE"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7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0"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8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8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9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0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1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1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1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8"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2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2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2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3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4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4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4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5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6"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5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6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6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7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7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7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8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8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8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8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8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8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4"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4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9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0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0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0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0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1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1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2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2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2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2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3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3"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3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4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4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4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4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4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4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5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5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6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6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6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6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1"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7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8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8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8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8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8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59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9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0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0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0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9"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1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1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1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1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2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2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3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3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3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3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3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3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B769DE89-131A-4B88-9DD2-958DFC408EC5}" type="slidenum">
              <a:t>&lt;#&gt;</a:t>
            </a:fld>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4" name="PlaceHolder 3"/>
          <p:cNvSpPr>
            <a:spLocks noGrp="1"/>
          </p:cNvSpPr>
          <p:nvPr>
            <p:ph type="sldNum" idx="2"/>
          </p:nvPr>
        </p:nvSpPr>
        <p:spPr/>
        <p:txBody>
          <a:bodyPr/>
          <a:p>
            <a:fld id="{08922179-E71C-4698-8817-AFCB893A1591}" type="slidenum">
              <a:t>&lt;#&gt;</a:t>
            </a:fld>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 name="PlaceHolder 3"/>
          <p:cNvSpPr>
            <a:spLocks noGrp="1"/>
          </p:cNvSpPr>
          <p:nvPr>
            <p:ph type="sldNum" idx="2"/>
          </p:nvPr>
        </p:nvSpPr>
        <p:spPr/>
        <p:txBody>
          <a:bodyPr/>
          <a:p>
            <a:fld id="{A5D882FF-CD3C-420A-B1D2-A0A783401FB1}" type="slidenum">
              <a:t>&lt;#&gt;</a:t>
            </a:fld>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 name="PlaceHolder 4"/>
          <p:cNvSpPr>
            <a:spLocks noGrp="1"/>
          </p:cNvSpPr>
          <p:nvPr>
            <p:ph type="sldNum" idx="2"/>
          </p:nvPr>
        </p:nvSpPr>
        <p:spPr/>
        <p:txBody>
          <a:bodyPr/>
          <a:p>
            <a:fld id="{AAF1EAFA-D927-4DF2-9DB3-2B13E6305738}" type="slidenum">
              <a:t>&lt;#&gt;</a:t>
            </a:fld>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 name="PlaceHolder 2"/>
          <p:cNvSpPr>
            <a:spLocks noGrp="1"/>
          </p:cNvSpPr>
          <p:nvPr>
            <p:ph type="sldNum" idx="2"/>
          </p:nvPr>
        </p:nvSpPr>
        <p:spPr/>
        <p:txBody>
          <a:bodyPr/>
          <a:p>
            <a:fld id="{AC444750-E0EB-4E98-A8FD-7E2224F7F789}" type="slidenum">
              <a:t>&lt;#&gt;</a:t>
            </a:fld>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8"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3" name="PlaceHolder 2"/>
          <p:cNvSpPr>
            <a:spLocks noGrp="1"/>
          </p:cNvSpPr>
          <p:nvPr>
            <p:ph type="sldNum" idx="2"/>
          </p:nvPr>
        </p:nvSpPr>
        <p:spPr/>
        <p:txBody>
          <a:bodyPr/>
          <a:p>
            <a:fld id="{6D277927-8D63-4B0B-94DD-EB37B58F4499}" type="slidenum">
              <a:t>&lt;#&gt;</a:t>
            </a:fld>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2"/>
          </p:nvPr>
        </p:nvSpPr>
        <p:spPr/>
        <p:txBody>
          <a:bodyPr/>
          <a:p>
            <a:fld id="{AF75E1CA-FCD9-41EA-92A8-21AA924258DC}" type="slidenum">
              <a:t>&lt;#&gt;</a:t>
            </a:fld>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2"/>
          </p:nvPr>
        </p:nvSpPr>
        <p:spPr/>
        <p:txBody>
          <a:bodyPr/>
          <a:p>
            <a:fld id="{C269706C-2D26-4D54-A870-3C00AE29F013}" type="slidenum">
              <a:t>&lt;#&gt;</a:t>
            </a:fld>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2"/>
          </p:nvPr>
        </p:nvSpPr>
        <p:spPr/>
        <p:txBody>
          <a:bodyPr/>
          <a:p>
            <a:fld id="{7DDF63EF-84BF-4903-BC3C-91D176146147}"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 name="PlaceHolder 4"/>
          <p:cNvSpPr>
            <a:spLocks noGrp="1"/>
          </p:cNvSpPr>
          <p:nvPr>
            <p:ph type="sldNum" idx="2"/>
          </p:nvPr>
        </p:nvSpPr>
        <p:spPr/>
        <p:txBody>
          <a:bodyPr/>
          <a:p>
            <a:fld id="{DF81174F-BA6A-4EF8-AECC-FFD51C76BDD8}" type="slidenum">
              <a:t>&lt;#&gt;</a:t>
            </a:fld>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 name="PlaceHolder 6"/>
          <p:cNvSpPr>
            <a:spLocks noGrp="1"/>
          </p:cNvSpPr>
          <p:nvPr>
            <p:ph type="sldNum" idx="2"/>
          </p:nvPr>
        </p:nvSpPr>
        <p:spPr/>
        <p:txBody>
          <a:bodyPr/>
          <a:p>
            <a:fld id="{9463E30D-4A8B-41CE-A03B-8F967806BDA2}" type="slidenum">
              <a:t>&lt;#&gt;</a:t>
            </a:fld>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9" name="PlaceHolder 8"/>
          <p:cNvSpPr>
            <a:spLocks noGrp="1"/>
          </p:cNvSpPr>
          <p:nvPr>
            <p:ph type="sldNum" idx="2"/>
          </p:nvPr>
        </p:nvSpPr>
        <p:spPr/>
        <p:txBody>
          <a:bodyPr/>
          <a:p>
            <a:fld id="{0CBD2434-A2DA-4C21-A01E-F02AAE899D83}" type="slidenum">
              <a:t>&lt;#&gt;</a:t>
            </a:fld>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8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8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8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0"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9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69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9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0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1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1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3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3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0"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4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4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4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4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4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5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5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6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6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7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7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3"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8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9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9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79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9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0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0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1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2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2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2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9"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3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3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3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3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4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4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4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85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5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5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5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5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85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0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0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1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4"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1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2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2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2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2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2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2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3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3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4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4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D52E57E6-1942-4538-8F29-35FDF9DCED60}"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4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4" name="PlaceHolder 3"/>
          <p:cNvSpPr>
            <a:spLocks noGrp="1"/>
          </p:cNvSpPr>
          <p:nvPr>
            <p:ph type="sldNum" idx="1"/>
          </p:nvPr>
        </p:nvSpPr>
        <p:spPr/>
        <p:txBody>
          <a:bodyPr/>
          <a:p>
            <a:fld id="{CA75A4B6-D438-469C-8E1B-E696B756C894}"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4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4" name="PlaceHolder 3"/>
          <p:cNvSpPr>
            <a:spLocks noGrp="1"/>
          </p:cNvSpPr>
          <p:nvPr>
            <p:ph type="sldNum" idx="1"/>
          </p:nvPr>
        </p:nvSpPr>
        <p:spPr/>
        <p:txBody>
          <a:bodyPr/>
          <a:p>
            <a:fld id="{8D6722C3-171E-4AF9-B615-0D4796750C42}"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 name="PlaceHolder 4"/>
          <p:cNvSpPr>
            <a:spLocks noGrp="1"/>
          </p:cNvSpPr>
          <p:nvPr>
            <p:ph type="sldNum" idx="1"/>
          </p:nvPr>
        </p:nvSpPr>
        <p:spPr/>
        <p:txBody>
          <a:bodyPr/>
          <a:p>
            <a:fld id="{999E5239-E512-4B4E-BA1B-9B213C404ECD}"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 name="PlaceHolder 2"/>
          <p:cNvSpPr>
            <a:spLocks noGrp="1"/>
          </p:cNvSpPr>
          <p:nvPr>
            <p:ph type="sldNum" idx="1"/>
          </p:nvPr>
        </p:nvSpPr>
        <p:spPr/>
        <p:txBody>
          <a:bodyPr/>
          <a:p>
            <a:fld id="{A924B758-2E64-4E70-BDE2-2CA4DDC9E88E}"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3"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3" name="PlaceHolder 2"/>
          <p:cNvSpPr>
            <a:spLocks noGrp="1"/>
          </p:cNvSpPr>
          <p:nvPr>
            <p:ph type="sldNum" idx="1"/>
          </p:nvPr>
        </p:nvSpPr>
        <p:spPr/>
        <p:txBody>
          <a:bodyPr/>
          <a:p>
            <a:fld id="{6AC28DAD-7249-4D4E-8A7B-5CE74FCD5AD9}"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1"/>
          </p:nvPr>
        </p:nvSpPr>
        <p:spPr/>
        <p:txBody>
          <a:bodyPr/>
          <a:p>
            <a:fld id="{19F35CE2-30F1-472E-BB5D-F3D152B14E7F}"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6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1"/>
          </p:nvPr>
        </p:nvSpPr>
        <p:spPr/>
        <p:txBody>
          <a:bodyPr/>
          <a:p>
            <a:fld id="{722BE9AA-0F05-4094-B8C9-83C2EE7E376B}"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6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6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6" name="PlaceHolder 5"/>
          <p:cNvSpPr>
            <a:spLocks noGrp="1"/>
          </p:cNvSpPr>
          <p:nvPr>
            <p:ph type="sldNum" idx="1"/>
          </p:nvPr>
        </p:nvSpPr>
        <p:spPr/>
        <p:txBody>
          <a:bodyPr/>
          <a:p>
            <a:fld id="{CE953121-4B8F-4997-92DC-0B40940D0C75}"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6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6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5" name="PlaceHolder 4"/>
          <p:cNvSpPr>
            <a:spLocks noGrp="1"/>
          </p:cNvSpPr>
          <p:nvPr>
            <p:ph type="sldNum" idx="1"/>
          </p:nvPr>
        </p:nvSpPr>
        <p:spPr/>
        <p:txBody>
          <a:bodyPr/>
          <a:p>
            <a:fld id="{36DA5F43-D9C5-4C35-9483-737395A9311A}"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7" name="PlaceHolder 6"/>
          <p:cNvSpPr>
            <a:spLocks noGrp="1"/>
          </p:cNvSpPr>
          <p:nvPr>
            <p:ph type="sldNum" idx="1"/>
          </p:nvPr>
        </p:nvSpPr>
        <p:spPr/>
        <p:txBody>
          <a:bodyPr/>
          <a:p>
            <a:fld id="{2B3D39ED-90F9-49F6-9DD0-1EE7B2230510}"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7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7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18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9" name="PlaceHolder 8"/>
          <p:cNvSpPr>
            <a:spLocks noGrp="1"/>
          </p:cNvSpPr>
          <p:nvPr>
            <p:ph type="sldNum" idx="1"/>
          </p:nvPr>
        </p:nvSpPr>
        <p:spPr/>
        <p:txBody>
          <a:bodyPr/>
          <a:p>
            <a:fld id="{6AB36BAD-2852-4FD0-A679-9520E1CB6E77}"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19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0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1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1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1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1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1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2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2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3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3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3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9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9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0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4"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0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2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2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1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2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3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3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3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3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548640" y="1140120"/>
            <a:ext cx="7967520" cy="66362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4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5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5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5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5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6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
        <p:nvSpPr>
          <p:cNvPr id="36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2"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7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48640" y="1140120"/>
            <a:ext cx="7967520" cy="1431360"/>
          </a:xfrm>
          <a:prstGeom prst="rect">
            <a:avLst/>
          </a:prstGeom>
          <a:noFill/>
          <a:ln w="0">
            <a:noFill/>
          </a:ln>
        </p:spPr>
        <p:txBody>
          <a:bodyPr lIns="0" rIns="0" tIns="0" bIns="0" anchor="ctr">
            <a:noAutofit/>
          </a:bodyPr>
          <a:p>
            <a:endParaRPr b="0" lang="en-IE" sz="1400" spc="-1" strike="noStrike">
              <a:solidFill>
                <a:srgbClr val="000000"/>
              </a:solidFill>
              <a:latin typeface="Arial"/>
            </a:endParaRPr>
          </a:p>
        </p:txBody>
      </p:sp>
      <p:sp>
        <p:nvSpPr>
          <p:cNvPr id="37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IE"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5.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e8f"/>
        </a:solidFill>
      </p:bgPr>
    </p:bg>
    <p:spTree>
      <p:nvGrpSpPr>
        <p:cNvPr id="1" name=""/>
        <p:cNvGrpSpPr/>
        <p:nvPr/>
      </p:nvGrpSpPr>
      <p:grpSpPr>
        <a:xfrm>
          <a:off x="0" y="0"/>
          <a:ext cx="0" cy="0"/>
          <a:chOff x="0" y="0"/>
          <a:chExt cx="0" cy="0"/>
        </a:xfrm>
      </p:grpSpPr>
      <p:sp>
        <p:nvSpPr>
          <p:cNvPr id="0"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1"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2" name="Google Shape;55;p13" descr=""/>
          <p:cNvPicPr/>
          <p:nvPr/>
        </p:nvPicPr>
        <p:blipFill>
          <a:blip r:embed="rId2"/>
          <a:stretch/>
        </p:blipFill>
        <p:spPr>
          <a:xfrm>
            <a:off x="260640" y="4885920"/>
            <a:ext cx="721080" cy="172800"/>
          </a:xfrm>
          <a:prstGeom prst="rect">
            <a:avLst/>
          </a:prstGeom>
          <a:ln w="0">
            <a:noFill/>
          </a:ln>
        </p:spPr>
      </p:pic>
      <p:sp>
        <p:nvSpPr>
          <p:cNvPr id="3"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FA9860F1-FC43-4EA7-9BC4-9D5C49CA6266}" type="slidenum">
              <a:rPr b="0" lang="en" sz="700" spc="-1" strike="noStrike">
                <a:solidFill>
                  <a:srgbClr val="ffffff"/>
                </a:solidFill>
                <a:latin typeface="Arial"/>
                <a:ea typeface="Arial"/>
              </a:rPr>
              <a:t>&lt;number&gt;</a:t>
            </a:fld>
            <a:endParaRPr b="0" lang="en-IE" sz="700" spc="-1" strike="noStrike">
              <a:latin typeface="Arial"/>
            </a:endParaRPr>
          </a:p>
        </p:txBody>
      </p:sp>
      <p:pic>
        <p:nvPicPr>
          <p:cNvPr id="4" name="Google Shape;76;p16" descr=""/>
          <p:cNvPicPr/>
          <p:nvPr/>
        </p:nvPicPr>
        <p:blipFill>
          <a:blip r:embed="rId3"/>
          <a:stretch/>
        </p:blipFill>
        <p:spPr>
          <a:xfrm>
            <a:off x="364320" y="2512080"/>
            <a:ext cx="1278360" cy="418320"/>
          </a:xfrm>
          <a:prstGeom prst="rect">
            <a:avLst/>
          </a:prstGeom>
          <a:ln w="0">
            <a:noFill/>
          </a:ln>
        </p:spPr>
      </p:pic>
      <p:pic>
        <p:nvPicPr>
          <p:cNvPr id="5" name="Google Shape;77;p16" descr=""/>
          <p:cNvPicPr/>
          <p:nvPr/>
        </p:nvPicPr>
        <p:blipFill>
          <a:blip r:embed="rId4">
            <a:alphaModFix amt="10000"/>
          </a:blip>
          <a:stretch/>
        </p:blipFill>
        <p:spPr>
          <a:xfrm>
            <a:off x="4952880" y="0"/>
            <a:ext cx="4190760" cy="4505040"/>
          </a:xfrm>
          <a:prstGeom prst="rect">
            <a:avLst/>
          </a:prstGeom>
          <a:ln w="0">
            <a:noFill/>
          </a:ln>
        </p:spPr>
      </p:pic>
      <p:sp>
        <p:nvSpPr>
          <p:cNvPr id="6" name="PlaceHolder 1"/>
          <p:cNvSpPr>
            <a:spLocks noGrp="1"/>
          </p:cNvSpPr>
          <p:nvPr>
            <p:ph type="title"/>
          </p:nvPr>
        </p:nvSpPr>
        <p:spPr>
          <a:xfrm>
            <a:off x="548640" y="1140120"/>
            <a:ext cx="7967520" cy="1431360"/>
          </a:xfrm>
          <a:prstGeom prst="rect">
            <a:avLst/>
          </a:prstGeom>
          <a:noFill/>
          <a:ln w="0">
            <a:noFill/>
          </a:ln>
        </p:spPr>
        <p:txBody>
          <a:bodyPr lIns="0" rIns="0" tIns="34200" bIns="34200" anchor="b">
            <a:noAutofit/>
          </a:bodyPr>
          <a:p>
            <a:r>
              <a:rPr b="0" lang="en-IE" sz="3800" spc="-1" strike="noStrike">
                <a:solidFill>
                  <a:srgbClr val="000000"/>
                </a:solidFill>
                <a:latin typeface="Arial"/>
              </a:rPr>
              <a:t>Click to edit the </a:t>
            </a:r>
            <a:r>
              <a:rPr b="0" lang="en-IE" sz="3800" spc="-1" strike="noStrike">
                <a:solidFill>
                  <a:srgbClr val="000000"/>
                </a:solidFill>
                <a:latin typeface="Arial"/>
              </a:rPr>
              <a:t>title text format</a:t>
            </a:r>
            <a:endParaRPr b="0" lang="en-IE" sz="3800" spc="-1" strike="noStrike">
              <a:solidFill>
                <a:srgbClr val="000000"/>
              </a:solidFill>
              <a:latin typeface="Arial"/>
            </a:endParaRPr>
          </a:p>
        </p:txBody>
      </p:sp>
      <p:sp>
        <p:nvSpPr>
          <p:cNvPr id="7" name="Google Shape;79;p16"/>
          <p:cNvSpPr/>
          <p:nvPr/>
        </p:nvSpPr>
        <p:spPr>
          <a:xfrm>
            <a:off x="0" y="4800600"/>
            <a:ext cx="9143640" cy="342720"/>
          </a:xfrm>
          <a:prstGeom prst="rect">
            <a:avLst/>
          </a:prstGeom>
          <a:solidFill>
            <a:schemeClr val="lt1"/>
          </a:solidFill>
          <a:ln w="0">
            <a:noFill/>
          </a:ln>
        </p:spPr>
        <p:style>
          <a:lnRef idx="0"/>
          <a:fillRef idx="0"/>
          <a:effectRef idx="0"/>
          <a:fontRef idx="minor"/>
        </p:style>
      </p:sp>
      <p:sp>
        <p:nvSpPr>
          <p:cNvPr id="8" name="Google Shape;80;p16"/>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1c1c1c"/>
                </a:solidFill>
                <a:latin typeface="Arial"/>
                <a:ea typeface="Arial"/>
              </a:rPr>
              <a:t>PROPRIETARY AND CONFIDENTIAL</a:t>
            </a:r>
            <a:endParaRPr b="0" lang="en-IE" sz="600" spc="-1" strike="noStrike">
              <a:latin typeface="Arial"/>
            </a:endParaRPr>
          </a:p>
        </p:txBody>
      </p:sp>
      <p:pic>
        <p:nvPicPr>
          <p:cNvPr id="9" name="Google Shape;81;p16" descr=""/>
          <p:cNvPicPr/>
          <p:nvPr/>
        </p:nvPicPr>
        <p:blipFill>
          <a:blip r:embed="rId5"/>
          <a:stretch/>
        </p:blipFill>
        <p:spPr>
          <a:xfrm>
            <a:off x="261720" y="4885920"/>
            <a:ext cx="718920" cy="172080"/>
          </a:xfrm>
          <a:prstGeom prst="rect">
            <a:avLst/>
          </a:prstGeom>
          <a:ln w="0">
            <a:noFill/>
          </a:ln>
        </p:spPr>
      </p:pic>
      <p:sp>
        <p:nvSpPr>
          <p:cNvPr id="10" name="Google Shape;82;p16"/>
          <p:cNvSpPr/>
          <p:nvPr/>
        </p:nvSpPr>
        <p:spPr>
          <a:xfrm>
            <a:off x="8665920" y="4851720"/>
            <a:ext cx="36252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8BC8DA70-9582-4878-A83A-3393C0977017}" type="slidenum">
              <a:rPr b="0" lang="en" sz="700" spc="-1" strike="noStrike">
                <a:solidFill>
                  <a:srgbClr val="1c1c1c"/>
                </a:solidFill>
                <a:latin typeface="Arial"/>
                <a:ea typeface="Arial"/>
              </a:rPr>
              <a:t>&lt;number&gt;</a:t>
            </a:fld>
            <a:endParaRPr b="0" lang="en-IE" sz="700" spc="-1" strike="noStrike">
              <a:latin typeface="Arial"/>
            </a:endParaRPr>
          </a:p>
        </p:txBody>
      </p:sp>
      <p:sp>
        <p:nvSpPr>
          <p:cNvPr id="1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408" name="PlaceHolder 1"/>
          <p:cNvSpPr>
            <a:spLocks noGrp="1"/>
          </p:cNvSpPr>
          <p:nvPr>
            <p:ph type="title"/>
          </p:nvPr>
        </p:nvSpPr>
        <p:spPr>
          <a:xfrm>
            <a:off x="2415960" y="3554280"/>
            <a:ext cx="4311720" cy="531720"/>
          </a:xfrm>
          <a:prstGeom prst="rect">
            <a:avLst/>
          </a:prstGeom>
          <a:noFill/>
          <a:ln w="0">
            <a:noFill/>
          </a:ln>
        </p:spPr>
        <p:txBody>
          <a:bodyPr tIns="91440" bIns="91440" anchor="ctr">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40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446" name="PlaceHolder 1"/>
          <p:cNvSpPr>
            <a:spLocks noGrp="1"/>
          </p:cNvSpPr>
          <p:nvPr>
            <p:ph type="title"/>
          </p:nvPr>
        </p:nvSpPr>
        <p:spPr>
          <a:xfrm>
            <a:off x="2041560" y="2607480"/>
            <a:ext cx="5060520" cy="1996200"/>
          </a:xfrm>
          <a:prstGeom prst="rect">
            <a:avLst/>
          </a:prstGeom>
          <a:noFill/>
          <a:ln w="0">
            <a:noFill/>
          </a:ln>
        </p:spPr>
        <p:txBody>
          <a:bodyPr tIns="91440" bIns="91440" anchor="ctr">
            <a:noAutofit/>
          </a:bodyPr>
          <a:p>
            <a:r>
              <a:rPr b="0" lang="en-IE" sz="7000" spc="-1" strike="noStrike">
                <a:solidFill>
                  <a:srgbClr val="000000"/>
                </a:solidFill>
                <a:latin typeface="Arial"/>
              </a:rPr>
              <a:t>Click to edit the title text format</a:t>
            </a:r>
            <a:endParaRPr b="0" lang="en-IE" sz="7000" spc="-1" strike="noStrike">
              <a:solidFill>
                <a:srgbClr val="000000"/>
              </a:solidFill>
              <a:latin typeface="Arial"/>
            </a:endParaRPr>
          </a:p>
        </p:txBody>
      </p:sp>
      <p:sp>
        <p:nvSpPr>
          <p:cNvPr id="44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484" name="PlaceHolder 1"/>
          <p:cNvSpPr>
            <a:spLocks noGrp="1"/>
          </p:cNvSpPr>
          <p:nvPr>
            <p:ph type="title"/>
          </p:nvPr>
        </p:nvSpPr>
        <p:spPr>
          <a:xfrm>
            <a:off x="4222440" y="833760"/>
            <a:ext cx="4208040" cy="1280520"/>
          </a:xfrm>
          <a:prstGeom prst="rect">
            <a:avLst/>
          </a:prstGeom>
          <a:noFill/>
          <a:ln w="0">
            <a:noFill/>
          </a:ln>
        </p:spPr>
        <p:txBody>
          <a:bodyPr tIns="91440" bIns="91440" anchor="ctr">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48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522" name="PlaceHolder 1"/>
          <p:cNvSpPr>
            <a:spLocks noGrp="1"/>
          </p:cNvSpPr>
          <p:nvPr>
            <p:ph type="body"/>
          </p:nvPr>
        </p:nvSpPr>
        <p:spPr>
          <a:xfrm>
            <a:off x="1481400" y="2779560"/>
            <a:ext cx="3242520" cy="1800720"/>
          </a:xfrm>
          <a:prstGeom prst="rect">
            <a:avLst/>
          </a:prstGeom>
          <a:noFill/>
          <a:ln w="0">
            <a:noFill/>
          </a:ln>
        </p:spPr>
        <p:txBody>
          <a:bodyPr tIns="91440" bIns="91440" anchor="t">
            <a:no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523" name="PlaceHolder 2"/>
          <p:cNvSpPr>
            <a:spLocks noGrp="1"/>
          </p:cNvSpPr>
          <p:nvPr>
            <p:ph type="title"/>
          </p:nvPr>
        </p:nvSpPr>
        <p:spPr>
          <a:xfrm>
            <a:off x="1481400" y="758160"/>
            <a:ext cx="3242520" cy="572400"/>
          </a:xfrm>
          <a:prstGeom prst="rect">
            <a:avLst/>
          </a:prstGeom>
          <a:noFill/>
          <a:ln w="0">
            <a:noFill/>
          </a:ln>
        </p:spPr>
        <p:txBody>
          <a:bodyPr tIns="91440" bIns="91440" anchor="t">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524" name="PlaceHolder 3"/>
          <p:cNvSpPr>
            <a:spLocks noGrp="1"/>
          </p:cNvSpPr>
          <p:nvPr>
            <p:ph type="title"/>
          </p:nvPr>
        </p:nvSpPr>
        <p:spPr>
          <a:xfrm>
            <a:off x="1481400" y="1539360"/>
            <a:ext cx="3242520" cy="572400"/>
          </a:xfrm>
          <a:prstGeom prst="rect">
            <a:avLst/>
          </a:prstGeom>
          <a:noFill/>
          <a:ln w="0">
            <a:noFill/>
          </a:ln>
        </p:spPr>
        <p:txBody>
          <a:bodyPr tIns="91440" bIns="91440" anchor="t">
            <a:noAutofit/>
          </a:bodyPr>
          <a:p>
            <a:r>
              <a:rPr b="0" lang="en-IE" sz="2500" spc="-1" strike="noStrike">
                <a:solidFill>
                  <a:srgbClr val="000000"/>
                </a:solidFill>
                <a:latin typeface="Arial"/>
              </a:rPr>
              <a:t>Click to edit the title text format</a:t>
            </a:r>
            <a:endParaRPr b="0" lang="en-IE" sz="25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561" name="PlaceHolder 1"/>
          <p:cNvSpPr>
            <a:spLocks noGrp="1"/>
          </p:cNvSpPr>
          <p:nvPr>
            <p:ph type="title"/>
          </p:nvPr>
        </p:nvSpPr>
        <p:spPr>
          <a:xfrm>
            <a:off x="720000" y="539280"/>
            <a:ext cx="7703640" cy="572400"/>
          </a:xfrm>
          <a:prstGeom prst="rect">
            <a:avLst/>
          </a:prstGeom>
          <a:noFill/>
          <a:ln w="0">
            <a:noFill/>
          </a:ln>
        </p:spPr>
        <p:txBody>
          <a:bodyPr tIns="91440" bIns="91440" anchor="t">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56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13160" y="1381680"/>
            <a:ext cx="4032360" cy="1456560"/>
          </a:xfrm>
          <a:prstGeom prst="rect">
            <a:avLst/>
          </a:prstGeom>
          <a:noFill/>
          <a:ln w="0">
            <a:noFill/>
          </a:ln>
        </p:spPr>
        <p:txBody>
          <a:bodyPr tIns="91440" bIns="91440" anchor="t">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60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637"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r>
              <a:rPr b="0" lang="en-IE" sz="3600" spc="-1" strike="noStrike">
                <a:solidFill>
                  <a:srgbClr val="000000"/>
                </a:solidFill>
                <a:latin typeface="Arial"/>
              </a:rPr>
              <a:t>Click to edit the title text format</a:t>
            </a:r>
            <a:endParaRPr b="0" lang="en-IE" sz="3600" spc="-1" strike="noStrike">
              <a:solidFill>
                <a:srgbClr val="000000"/>
              </a:solidFill>
              <a:latin typeface="Arial"/>
            </a:endParaRPr>
          </a:p>
        </p:txBody>
      </p:sp>
      <p:sp>
        <p:nvSpPr>
          <p:cNvPr id="638" name="PlaceHolder 2"/>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en" sz="1000" spc="-1" strike="noStrike">
                <a:solidFill>
                  <a:srgbClr val="adadad"/>
                </a:solidFill>
                <a:latin typeface="Arial"/>
                <a:ea typeface="Arial"/>
              </a:defRPr>
            </a:lvl1pPr>
          </a:lstStyle>
          <a:p>
            <a:pPr algn="r">
              <a:lnSpc>
                <a:spcPct val="100000"/>
              </a:lnSpc>
              <a:buNone/>
              <a:tabLst>
                <a:tab algn="l" pos="0"/>
              </a:tabLst>
            </a:pPr>
            <a:fld id="{49807607-175D-4232-8971-5682650BB82B}" type="slidenum">
              <a:rPr b="0" lang="en" sz="1000" spc="-1" strike="noStrike">
                <a:solidFill>
                  <a:srgbClr val="adadad"/>
                </a:solidFill>
                <a:latin typeface="Arial"/>
                <a:ea typeface="Arial"/>
              </a:rPr>
              <a:t>&lt;number&gt;</a:t>
            </a:fld>
            <a:endParaRPr b="0" lang="en-IE" sz="1000" spc="-1" strike="noStrike">
              <a:latin typeface="Times New Roman"/>
            </a:endParaRPr>
          </a:p>
        </p:txBody>
      </p:sp>
      <p:sp>
        <p:nvSpPr>
          <p:cNvPr id="63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6"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677"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678" name="Google Shape;55;p13" descr=""/>
          <p:cNvPicPr/>
          <p:nvPr/>
        </p:nvPicPr>
        <p:blipFill>
          <a:blip r:embed="rId2"/>
          <a:stretch/>
        </p:blipFill>
        <p:spPr>
          <a:xfrm>
            <a:off x="260640" y="4885920"/>
            <a:ext cx="721080" cy="172800"/>
          </a:xfrm>
          <a:prstGeom prst="rect">
            <a:avLst/>
          </a:prstGeom>
          <a:ln w="0">
            <a:noFill/>
          </a:ln>
        </p:spPr>
      </p:pic>
      <p:sp>
        <p:nvSpPr>
          <p:cNvPr id="679"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6A01F5FD-D044-4537-B70C-B31589F3C638}" type="slidenum">
              <a:rPr b="0" lang="en" sz="700" spc="-1" strike="noStrike">
                <a:solidFill>
                  <a:srgbClr val="ffffff"/>
                </a:solidFill>
                <a:latin typeface="Arial"/>
                <a:ea typeface="Arial"/>
              </a:rPr>
              <a:t>&lt;number&gt;</a:t>
            </a:fld>
            <a:endParaRPr b="0" lang="en-IE" sz="700" spc="-1" strike="noStrike">
              <a:latin typeface="Arial"/>
            </a:endParaRPr>
          </a:p>
        </p:txBody>
      </p:sp>
      <p:sp>
        <p:nvSpPr>
          <p:cNvPr id="6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E" sz="1400" spc="-1" strike="noStrike">
                <a:solidFill>
                  <a:srgbClr val="000000"/>
                </a:solidFill>
                <a:latin typeface="Arial"/>
              </a:rPr>
              <a:t>Click to edit the title text format</a:t>
            </a:r>
            <a:endParaRPr b="0" lang="en-IE" sz="1400" spc="-1" strike="noStrike">
              <a:solidFill>
                <a:srgbClr val="000000"/>
              </a:solidFill>
              <a:latin typeface="Arial"/>
            </a:endParaRPr>
          </a:p>
        </p:txBody>
      </p:sp>
      <p:sp>
        <p:nvSpPr>
          <p:cNvPr id="68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e8f"/>
        </a:solidFill>
      </p:bgPr>
    </p:bg>
    <p:spTree>
      <p:nvGrpSpPr>
        <p:cNvPr id="1" name=""/>
        <p:cNvGrpSpPr/>
        <p:nvPr/>
      </p:nvGrpSpPr>
      <p:grpSpPr>
        <a:xfrm>
          <a:off x="0" y="0"/>
          <a:ext cx="0" cy="0"/>
          <a:chOff x="0" y="0"/>
          <a:chExt cx="0" cy="0"/>
        </a:xfrm>
      </p:grpSpPr>
      <p:sp>
        <p:nvSpPr>
          <p:cNvPr id="718"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719"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720" name="Google Shape;55;p13" descr=""/>
          <p:cNvPicPr/>
          <p:nvPr/>
        </p:nvPicPr>
        <p:blipFill>
          <a:blip r:embed="rId2"/>
          <a:stretch/>
        </p:blipFill>
        <p:spPr>
          <a:xfrm>
            <a:off x="260640" y="4885920"/>
            <a:ext cx="721080" cy="172800"/>
          </a:xfrm>
          <a:prstGeom prst="rect">
            <a:avLst/>
          </a:prstGeom>
          <a:ln w="0">
            <a:noFill/>
          </a:ln>
        </p:spPr>
      </p:pic>
      <p:sp>
        <p:nvSpPr>
          <p:cNvPr id="721"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7A0ACF71-2903-43B8-B148-1B68550CB5AD}" type="slidenum">
              <a:rPr b="0" lang="en" sz="700" spc="-1" strike="noStrike">
                <a:solidFill>
                  <a:srgbClr val="ffffff"/>
                </a:solidFill>
                <a:latin typeface="Arial"/>
                <a:ea typeface="Arial"/>
              </a:rPr>
              <a:t>&lt;number&gt;</a:t>
            </a:fld>
            <a:endParaRPr b="0" lang="en-IE" sz="700" spc="-1" strike="noStrike">
              <a:latin typeface="Arial"/>
            </a:endParaRPr>
          </a:p>
        </p:txBody>
      </p:sp>
      <p:pic>
        <p:nvPicPr>
          <p:cNvPr id="722" name="Google Shape;503;p42" descr=""/>
          <p:cNvPicPr/>
          <p:nvPr/>
        </p:nvPicPr>
        <p:blipFill>
          <a:blip r:embed="rId3">
            <a:alphaModFix amt="10000"/>
          </a:blip>
          <a:stretch/>
        </p:blipFill>
        <p:spPr>
          <a:xfrm>
            <a:off x="4952880" y="0"/>
            <a:ext cx="4190760" cy="4505040"/>
          </a:xfrm>
          <a:prstGeom prst="rect">
            <a:avLst/>
          </a:prstGeom>
          <a:ln w="0">
            <a:noFill/>
          </a:ln>
        </p:spPr>
      </p:pic>
      <p:pic>
        <p:nvPicPr>
          <p:cNvPr id="723" name="Google Shape;504;p42" descr=""/>
          <p:cNvPicPr/>
          <p:nvPr/>
        </p:nvPicPr>
        <p:blipFill>
          <a:blip r:embed="rId4"/>
          <a:stretch/>
        </p:blipFill>
        <p:spPr>
          <a:xfrm>
            <a:off x="1157760" y="3470040"/>
            <a:ext cx="1278360" cy="418320"/>
          </a:xfrm>
          <a:prstGeom prst="rect">
            <a:avLst/>
          </a:prstGeom>
          <a:ln w="0">
            <a:noFill/>
          </a:ln>
        </p:spPr>
      </p:pic>
      <p:sp>
        <p:nvSpPr>
          <p:cNvPr id="724" name="Google Shape;505;p42"/>
          <p:cNvSpPr/>
          <p:nvPr/>
        </p:nvSpPr>
        <p:spPr>
          <a:xfrm>
            <a:off x="1191600" y="1994040"/>
            <a:ext cx="7152120" cy="753840"/>
          </a:xfrm>
          <a:prstGeom prst="rect">
            <a:avLst/>
          </a:prstGeom>
          <a:noFill/>
          <a:ln w="0">
            <a:noFill/>
          </a:ln>
        </p:spPr>
        <p:style>
          <a:lnRef idx="0"/>
          <a:fillRef idx="0"/>
          <a:effectRef idx="0"/>
          <a:fontRef idx="minor"/>
        </p:style>
        <p:txBody>
          <a:bodyPr lIns="68400" rIns="68400" tIns="34200" bIns="34200" anchor="t">
            <a:spAutoFit/>
          </a:bodyPr>
          <a:p>
            <a:pPr>
              <a:lnSpc>
                <a:spcPct val="100000"/>
              </a:lnSpc>
              <a:buNone/>
              <a:tabLst>
                <a:tab algn="l" pos="0"/>
              </a:tabLst>
            </a:pPr>
            <a:r>
              <a:rPr b="0" lang="en" sz="4500" spc="-1" strike="noStrike">
                <a:solidFill>
                  <a:srgbClr val="ffffff"/>
                </a:solidFill>
                <a:latin typeface="Arial"/>
                <a:ea typeface="Arial"/>
              </a:rPr>
              <a:t>Thank You</a:t>
            </a:r>
            <a:endParaRPr b="0" lang="en-IE" sz="4500" spc="-1" strike="noStrike">
              <a:latin typeface="Arial"/>
            </a:endParaRPr>
          </a:p>
        </p:txBody>
      </p:sp>
      <p:sp>
        <p:nvSpPr>
          <p:cNvPr id="725" name="Google Shape;506;p42"/>
          <p:cNvSpPr/>
          <p:nvPr/>
        </p:nvSpPr>
        <p:spPr>
          <a:xfrm>
            <a:off x="1260000" y="3301920"/>
            <a:ext cx="7152120" cy="250560"/>
          </a:xfrm>
          <a:prstGeom prst="rect">
            <a:avLst/>
          </a:prstGeom>
          <a:noFill/>
          <a:ln w="0">
            <a:noFill/>
          </a:ln>
        </p:spPr>
        <p:style>
          <a:lnRef idx="0"/>
          <a:fillRef idx="0"/>
          <a:effectRef idx="0"/>
          <a:fontRef idx="minor"/>
        </p:style>
        <p:txBody>
          <a:bodyPr lIns="68400" rIns="68400" tIns="34200" bIns="34200" anchor="t">
            <a:spAutoFit/>
          </a:bodyPr>
          <a:p>
            <a:pPr>
              <a:lnSpc>
                <a:spcPct val="100000"/>
              </a:lnSpc>
              <a:buNone/>
              <a:tabLst>
                <a:tab algn="l" pos="0"/>
              </a:tabLst>
            </a:pPr>
            <a:r>
              <a:rPr b="0" lang="en" sz="1200" spc="-1" strike="noStrike">
                <a:solidFill>
                  <a:srgbClr val="ffffff"/>
                </a:solidFill>
                <a:latin typeface="Arial"/>
                <a:ea typeface="Arial"/>
              </a:rPr>
              <a:t>signifyhealth.com</a:t>
            </a:r>
            <a:endParaRPr b="0" lang="en-IE" sz="1200" spc="-1" strike="noStrike">
              <a:latin typeface="Arial"/>
            </a:endParaRPr>
          </a:p>
        </p:txBody>
      </p:sp>
      <p:sp>
        <p:nvSpPr>
          <p:cNvPr id="726" name="Google Shape;507;p42"/>
          <p:cNvSpPr/>
          <p:nvPr/>
        </p:nvSpPr>
        <p:spPr>
          <a:xfrm>
            <a:off x="0" y="4800600"/>
            <a:ext cx="9143640" cy="342720"/>
          </a:xfrm>
          <a:prstGeom prst="rect">
            <a:avLst/>
          </a:prstGeom>
          <a:solidFill>
            <a:schemeClr val="lt1"/>
          </a:solidFill>
          <a:ln w="0">
            <a:noFill/>
          </a:ln>
        </p:spPr>
        <p:style>
          <a:lnRef idx="0"/>
          <a:fillRef idx="0"/>
          <a:effectRef idx="0"/>
          <a:fontRef idx="minor"/>
        </p:style>
      </p:sp>
      <p:sp>
        <p:nvSpPr>
          <p:cNvPr id="727" name="Google Shape;508;p42"/>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1c1c1c"/>
                </a:solidFill>
                <a:latin typeface="Arial"/>
                <a:ea typeface="Arial"/>
              </a:rPr>
              <a:t>PROPRIETARY AND CONFIDENTIAL</a:t>
            </a:r>
            <a:endParaRPr b="0" lang="en-IE" sz="600" spc="-1" strike="noStrike">
              <a:latin typeface="Arial"/>
            </a:endParaRPr>
          </a:p>
        </p:txBody>
      </p:sp>
      <p:pic>
        <p:nvPicPr>
          <p:cNvPr id="728" name="Google Shape;509;p42" descr=""/>
          <p:cNvPicPr/>
          <p:nvPr/>
        </p:nvPicPr>
        <p:blipFill>
          <a:blip r:embed="rId5"/>
          <a:stretch/>
        </p:blipFill>
        <p:spPr>
          <a:xfrm>
            <a:off x="261720" y="4885920"/>
            <a:ext cx="718920" cy="172080"/>
          </a:xfrm>
          <a:prstGeom prst="rect">
            <a:avLst/>
          </a:prstGeom>
          <a:ln w="0">
            <a:noFill/>
          </a:ln>
        </p:spPr>
      </p:pic>
      <p:sp>
        <p:nvSpPr>
          <p:cNvPr id="729" name="Google Shape;510;p42"/>
          <p:cNvSpPr/>
          <p:nvPr/>
        </p:nvSpPr>
        <p:spPr>
          <a:xfrm>
            <a:off x="8665920" y="4851720"/>
            <a:ext cx="36252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2D5C53AC-ACB5-486C-95D6-9A89DD6CF6EE}" type="slidenum">
              <a:rPr b="0" lang="en" sz="700" spc="-1" strike="noStrike">
                <a:solidFill>
                  <a:srgbClr val="1c1c1c"/>
                </a:solidFill>
                <a:latin typeface="Arial"/>
                <a:ea typeface="Arial"/>
              </a:rPr>
              <a:t>&lt;number&gt;</a:t>
            </a:fld>
            <a:endParaRPr b="0" lang="en-IE" sz="700" spc="-1" strike="noStrike">
              <a:latin typeface="Arial"/>
            </a:endParaRPr>
          </a:p>
        </p:txBody>
      </p:sp>
      <p:sp>
        <p:nvSpPr>
          <p:cNvPr id="7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E" sz="1400" spc="-1" strike="noStrike">
                <a:solidFill>
                  <a:srgbClr val="000000"/>
                </a:solidFill>
                <a:latin typeface="Arial"/>
              </a:rPr>
              <a:t>Click to edit the title text format</a:t>
            </a:r>
            <a:endParaRPr b="0" lang="en-IE" sz="1400" spc="-1" strike="noStrike">
              <a:solidFill>
                <a:srgbClr val="000000"/>
              </a:solidFill>
              <a:latin typeface="Arial"/>
            </a:endParaRPr>
          </a:p>
        </p:txBody>
      </p:sp>
      <p:sp>
        <p:nvSpPr>
          <p:cNvPr id="73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8"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769"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770" name="Google Shape;55;p13" descr=""/>
          <p:cNvPicPr/>
          <p:nvPr/>
        </p:nvPicPr>
        <p:blipFill>
          <a:blip r:embed="rId2"/>
          <a:stretch/>
        </p:blipFill>
        <p:spPr>
          <a:xfrm>
            <a:off x="260640" y="4885920"/>
            <a:ext cx="721080" cy="172800"/>
          </a:xfrm>
          <a:prstGeom prst="rect">
            <a:avLst/>
          </a:prstGeom>
          <a:ln w="0">
            <a:noFill/>
          </a:ln>
        </p:spPr>
      </p:pic>
      <p:sp>
        <p:nvSpPr>
          <p:cNvPr id="771"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7AFAD099-C0D9-4ADF-AE1D-EECD9A077283}" type="slidenum">
              <a:rPr b="0" lang="en" sz="700" spc="-1" strike="noStrike">
                <a:solidFill>
                  <a:srgbClr val="ffffff"/>
                </a:solidFill>
                <a:latin typeface="Arial"/>
                <a:ea typeface="Arial"/>
              </a:rPr>
              <a:t>&lt;number&gt;</a:t>
            </a:fld>
            <a:endParaRPr b="0" lang="en-IE" sz="700" spc="-1" strike="noStrike">
              <a:latin typeface="Arial"/>
            </a:endParaRPr>
          </a:p>
        </p:txBody>
      </p:sp>
      <p:sp>
        <p:nvSpPr>
          <p:cNvPr id="772" name="PlaceHolder 1"/>
          <p:cNvSpPr>
            <a:spLocks noGrp="1"/>
          </p:cNvSpPr>
          <p:nvPr>
            <p:ph type="title"/>
          </p:nvPr>
        </p:nvSpPr>
        <p:spPr>
          <a:xfrm>
            <a:off x="551880" y="143640"/>
            <a:ext cx="8048880" cy="695160"/>
          </a:xfrm>
          <a:prstGeom prst="rect">
            <a:avLst/>
          </a:prstGeom>
          <a:noFill/>
          <a:ln w="0">
            <a:noFill/>
          </a:ln>
        </p:spPr>
        <p:txBody>
          <a:bodyPr lIns="0" rIns="0" tIns="34200" bIns="34200" anchor="b">
            <a:noAutofit/>
          </a:bodyPr>
          <a:p>
            <a:r>
              <a:rPr b="0" lang="en-IE" sz="2700" spc="-1" strike="noStrike">
                <a:solidFill>
                  <a:srgbClr val="000000"/>
                </a:solidFill>
                <a:latin typeface="Arial"/>
              </a:rPr>
              <a:t>Click to edit the title text format</a:t>
            </a:r>
            <a:endParaRPr b="0" lang="en-IE" sz="2700" spc="-1" strike="noStrike">
              <a:solidFill>
                <a:srgbClr val="000000"/>
              </a:solidFill>
              <a:latin typeface="Arial"/>
            </a:endParaRPr>
          </a:p>
        </p:txBody>
      </p:sp>
      <p:pic>
        <p:nvPicPr>
          <p:cNvPr id="773" name="Google Shape;513;p43" descr=""/>
          <p:cNvPicPr/>
          <p:nvPr/>
        </p:nvPicPr>
        <p:blipFill>
          <a:blip r:embed="rId3"/>
          <a:stretch/>
        </p:blipFill>
        <p:spPr>
          <a:xfrm>
            <a:off x="41040" y="419040"/>
            <a:ext cx="451800" cy="369360"/>
          </a:xfrm>
          <a:prstGeom prst="rect">
            <a:avLst/>
          </a:prstGeom>
          <a:ln w="0">
            <a:noFill/>
          </a:ln>
        </p:spPr>
      </p:pic>
      <p:sp>
        <p:nvSpPr>
          <p:cNvPr id="77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49"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50" name="Google Shape;55;p13" descr=""/>
          <p:cNvPicPr/>
          <p:nvPr/>
        </p:nvPicPr>
        <p:blipFill>
          <a:blip r:embed="rId2"/>
          <a:stretch/>
        </p:blipFill>
        <p:spPr>
          <a:xfrm>
            <a:off x="260640" y="4885920"/>
            <a:ext cx="721080" cy="172800"/>
          </a:xfrm>
          <a:prstGeom prst="rect">
            <a:avLst/>
          </a:prstGeom>
          <a:ln w="0">
            <a:noFill/>
          </a:ln>
        </p:spPr>
      </p:pic>
      <p:sp>
        <p:nvSpPr>
          <p:cNvPr id="51"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D3B3DE5D-180B-40A1-8B19-9EAAD8E3CA6F}" type="slidenum">
              <a:rPr b="0" lang="en" sz="700" spc="-1" strike="noStrike">
                <a:solidFill>
                  <a:srgbClr val="ffffff"/>
                </a:solidFill>
                <a:latin typeface="Arial"/>
                <a:ea typeface="Arial"/>
              </a:rPr>
              <a:t>&lt;number&gt;</a:t>
            </a:fld>
            <a:endParaRPr b="0" lang="en-IE" sz="700" spc="-1" strike="noStrike">
              <a:latin typeface="Arial"/>
            </a:endParaRPr>
          </a:p>
        </p:txBody>
      </p:sp>
      <p:sp>
        <p:nvSpPr>
          <p:cNvPr id="52" name="PlaceHolder 1"/>
          <p:cNvSpPr>
            <a:spLocks noGrp="1"/>
          </p:cNvSpPr>
          <p:nvPr>
            <p:ph type="title"/>
          </p:nvPr>
        </p:nvSpPr>
        <p:spPr>
          <a:xfrm>
            <a:off x="551880" y="143640"/>
            <a:ext cx="8048880" cy="695160"/>
          </a:xfrm>
          <a:prstGeom prst="rect">
            <a:avLst/>
          </a:prstGeom>
          <a:noFill/>
          <a:ln w="0">
            <a:noFill/>
          </a:ln>
        </p:spPr>
        <p:txBody>
          <a:bodyPr lIns="0" rIns="0" tIns="34200" bIns="34200" anchor="b">
            <a:noAutofit/>
          </a:bodyPr>
          <a:p>
            <a:r>
              <a:rPr b="0" lang="en-IE" sz="2700" spc="-1" strike="noStrike">
                <a:solidFill>
                  <a:srgbClr val="000000"/>
                </a:solidFill>
                <a:latin typeface="Arial"/>
              </a:rPr>
              <a:t>Clic</a:t>
            </a:r>
            <a:r>
              <a:rPr b="0" lang="en-IE" sz="2700" spc="-1" strike="noStrike">
                <a:solidFill>
                  <a:srgbClr val="000000"/>
                </a:solidFill>
                <a:latin typeface="Arial"/>
              </a:rPr>
              <a:t>k to </a:t>
            </a:r>
            <a:r>
              <a:rPr b="0" lang="en-IE" sz="2700" spc="-1" strike="noStrike">
                <a:solidFill>
                  <a:srgbClr val="000000"/>
                </a:solidFill>
                <a:latin typeface="Arial"/>
              </a:rPr>
              <a:t>edit </a:t>
            </a:r>
            <a:r>
              <a:rPr b="0" lang="en-IE" sz="2700" spc="-1" strike="noStrike">
                <a:solidFill>
                  <a:srgbClr val="000000"/>
                </a:solidFill>
                <a:latin typeface="Arial"/>
              </a:rPr>
              <a:t>the </a:t>
            </a:r>
            <a:r>
              <a:rPr b="0" lang="en-IE" sz="2700" spc="-1" strike="noStrike">
                <a:solidFill>
                  <a:srgbClr val="000000"/>
                </a:solidFill>
                <a:latin typeface="Arial"/>
              </a:rPr>
              <a:t>title </a:t>
            </a:r>
            <a:r>
              <a:rPr b="0" lang="en-IE" sz="2700" spc="-1" strike="noStrike">
                <a:solidFill>
                  <a:srgbClr val="000000"/>
                </a:solidFill>
                <a:latin typeface="Arial"/>
              </a:rPr>
              <a:t>text </a:t>
            </a:r>
            <a:r>
              <a:rPr b="0" lang="en-IE" sz="2700" spc="-1" strike="noStrike">
                <a:solidFill>
                  <a:srgbClr val="000000"/>
                </a:solidFill>
                <a:latin typeface="Arial"/>
              </a:rPr>
              <a:t>for</a:t>
            </a:r>
            <a:r>
              <a:rPr b="0" lang="en-IE" sz="2700" spc="-1" strike="noStrike">
                <a:solidFill>
                  <a:srgbClr val="000000"/>
                </a:solidFill>
                <a:latin typeface="Arial"/>
              </a:rPr>
              <a:t>mat</a:t>
            </a:r>
            <a:endParaRPr b="0" lang="en-IE" sz="2700" spc="-1" strike="noStrike">
              <a:solidFill>
                <a:srgbClr val="000000"/>
              </a:solidFill>
              <a:latin typeface="Arial"/>
            </a:endParaRPr>
          </a:p>
        </p:txBody>
      </p:sp>
      <p:sp>
        <p:nvSpPr>
          <p:cNvPr id="53" name="PlaceHolder 2"/>
          <p:cNvSpPr>
            <a:spLocks noGrp="1"/>
          </p:cNvSpPr>
          <p:nvPr>
            <p:ph type="body"/>
          </p:nvPr>
        </p:nvSpPr>
        <p:spPr>
          <a:xfrm>
            <a:off x="551880" y="864360"/>
            <a:ext cx="8048880" cy="28908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pic>
        <p:nvPicPr>
          <p:cNvPr id="54" name="Google Shape;107;p20" descr=""/>
          <p:cNvPicPr/>
          <p:nvPr/>
        </p:nvPicPr>
        <p:blipFill>
          <a:blip r:embed="rId3"/>
          <a:stretch/>
        </p:blipFill>
        <p:spPr>
          <a:xfrm>
            <a:off x="41040" y="419040"/>
            <a:ext cx="451800" cy="369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811" name="PlaceHolder 1"/>
          <p:cNvSpPr>
            <a:spLocks noGrp="1"/>
          </p:cNvSpPr>
          <p:nvPr>
            <p:ph type="title"/>
          </p:nvPr>
        </p:nvSpPr>
        <p:spPr>
          <a:xfrm>
            <a:off x="720000" y="539280"/>
            <a:ext cx="7703640" cy="572400"/>
          </a:xfrm>
          <a:prstGeom prst="rect">
            <a:avLst/>
          </a:prstGeom>
          <a:noFill/>
          <a:ln w="0">
            <a:noFill/>
          </a:ln>
        </p:spPr>
        <p:txBody>
          <a:bodyPr tIns="91440" bIns="91440" anchor="t">
            <a:noAutofit/>
          </a:bodyPr>
          <a:p>
            <a:r>
              <a:rPr b="0" lang="en-IE" sz="3000" spc="-1" strike="noStrike">
                <a:solidFill>
                  <a:srgbClr val="000000"/>
                </a:solidFill>
                <a:latin typeface="Arial"/>
              </a:rPr>
              <a:t>Click to edit the title text format</a:t>
            </a:r>
            <a:endParaRPr b="0" lang="en-IE" sz="3000" spc="-1" strike="noStrike">
              <a:solidFill>
                <a:srgbClr val="000000"/>
              </a:solidFill>
              <a:latin typeface="Arial"/>
            </a:endParaRPr>
          </a:p>
        </p:txBody>
      </p:sp>
      <p:sp>
        <p:nvSpPr>
          <p:cNvPr id="812" name="PlaceHolder 2"/>
          <p:cNvSpPr>
            <a:spLocks noGrp="1"/>
          </p:cNvSpPr>
          <p:nvPr>
            <p:ph type="title"/>
          </p:nvPr>
        </p:nvSpPr>
        <p:spPr>
          <a:xfrm>
            <a:off x="1826280" y="1669320"/>
            <a:ext cx="2463120" cy="527400"/>
          </a:xfrm>
          <a:prstGeom prst="rect">
            <a:avLst/>
          </a:prstGeom>
          <a:noFill/>
          <a:ln w="0">
            <a:noFill/>
          </a:ln>
        </p:spPr>
        <p:txBody>
          <a:bodyPr tIns="91440" bIns="91440" anchor="ctr">
            <a:noAutofit/>
          </a:bodyPr>
          <a:p>
            <a:r>
              <a:rPr b="0" lang="en-IE" sz="2500" spc="-1" strike="noStrike">
                <a:solidFill>
                  <a:srgbClr val="000000"/>
                </a:solidFill>
                <a:latin typeface="Arial"/>
              </a:rPr>
              <a:t>Click to edit the title text format</a:t>
            </a:r>
            <a:endParaRPr b="0" lang="en-IE" sz="2500" spc="-1" strike="noStrike">
              <a:solidFill>
                <a:srgbClr val="000000"/>
              </a:solidFill>
              <a:latin typeface="Arial"/>
            </a:endParaRPr>
          </a:p>
        </p:txBody>
      </p:sp>
      <p:sp>
        <p:nvSpPr>
          <p:cNvPr id="813" name="PlaceHolder 3"/>
          <p:cNvSpPr>
            <a:spLocks noGrp="1"/>
          </p:cNvSpPr>
          <p:nvPr>
            <p:ph type="title"/>
          </p:nvPr>
        </p:nvSpPr>
        <p:spPr>
          <a:xfrm>
            <a:off x="5940000" y="1669320"/>
            <a:ext cx="2463120" cy="527400"/>
          </a:xfrm>
          <a:prstGeom prst="rect">
            <a:avLst/>
          </a:prstGeom>
          <a:noFill/>
          <a:ln w="0">
            <a:noFill/>
          </a:ln>
        </p:spPr>
        <p:txBody>
          <a:bodyPr tIns="91440" bIns="91440" anchor="ctr">
            <a:noAutofit/>
          </a:bodyPr>
          <a:p>
            <a:r>
              <a:rPr b="0" lang="en-IE" sz="2500" spc="-1" strike="noStrike">
                <a:solidFill>
                  <a:srgbClr val="000000"/>
                </a:solidFill>
                <a:latin typeface="Arial"/>
              </a:rPr>
              <a:t>Click to edit the title text format</a:t>
            </a:r>
            <a:endParaRPr b="0" lang="en-IE" sz="2500" spc="-1" strike="noStrike">
              <a:solidFill>
                <a:srgbClr val="000000"/>
              </a:solidFill>
              <a:latin typeface="Arial"/>
            </a:endParaRPr>
          </a:p>
        </p:txBody>
      </p:sp>
      <p:sp>
        <p:nvSpPr>
          <p:cNvPr id="814" name="PlaceHolder 4"/>
          <p:cNvSpPr>
            <a:spLocks noGrp="1"/>
          </p:cNvSpPr>
          <p:nvPr>
            <p:ph type="title"/>
          </p:nvPr>
        </p:nvSpPr>
        <p:spPr>
          <a:xfrm>
            <a:off x="1826280" y="3336120"/>
            <a:ext cx="2463120" cy="527400"/>
          </a:xfrm>
          <a:prstGeom prst="rect">
            <a:avLst/>
          </a:prstGeom>
          <a:noFill/>
          <a:ln w="0">
            <a:noFill/>
          </a:ln>
        </p:spPr>
        <p:txBody>
          <a:bodyPr tIns="91440" bIns="91440" anchor="ctr">
            <a:noAutofit/>
          </a:bodyPr>
          <a:p>
            <a:r>
              <a:rPr b="0" lang="en-IE" sz="2500" spc="-1" strike="noStrike">
                <a:solidFill>
                  <a:srgbClr val="000000"/>
                </a:solidFill>
                <a:latin typeface="Arial"/>
              </a:rPr>
              <a:t>Click to edit the title text format</a:t>
            </a:r>
            <a:endParaRPr b="0" lang="en-IE" sz="2500" spc="-1" strike="noStrike">
              <a:solidFill>
                <a:srgbClr val="000000"/>
              </a:solidFill>
              <a:latin typeface="Arial"/>
            </a:endParaRPr>
          </a:p>
        </p:txBody>
      </p:sp>
      <p:sp>
        <p:nvSpPr>
          <p:cNvPr id="815" name="PlaceHolder 5"/>
          <p:cNvSpPr>
            <a:spLocks noGrp="1"/>
          </p:cNvSpPr>
          <p:nvPr>
            <p:ph type="title"/>
          </p:nvPr>
        </p:nvSpPr>
        <p:spPr>
          <a:xfrm>
            <a:off x="5940000" y="3336120"/>
            <a:ext cx="2463120" cy="527400"/>
          </a:xfrm>
          <a:prstGeom prst="rect">
            <a:avLst/>
          </a:prstGeom>
          <a:noFill/>
          <a:ln w="0">
            <a:noFill/>
          </a:ln>
        </p:spPr>
        <p:txBody>
          <a:bodyPr tIns="91440" bIns="91440" anchor="ctr">
            <a:noAutofit/>
          </a:bodyPr>
          <a:p>
            <a:r>
              <a:rPr b="0" lang="en-IE" sz="2500" spc="-1" strike="noStrike">
                <a:solidFill>
                  <a:srgbClr val="000000"/>
                </a:solidFill>
                <a:latin typeface="Arial"/>
              </a:rPr>
              <a:t>Click to edit the title text format</a:t>
            </a:r>
            <a:endParaRPr b="0" lang="en-IE" sz="2500" spc="-1" strike="noStrike">
              <a:solidFill>
                <a:srgbClr val="000000"/>
              </a:solidFill>
              <a:latin typeface="Arial"/>
            </a:endParaRPr>
          </a:p>
        </p:txBody>
      </p:sp>
      <p:sp>
        <p:nvSpPr>
          <p:cNvPr id="816" name="PlaceHolder 6"/>
          <p:cNvSpPr>
            <a:spLocks noGrp="1"/>
          </p:cNvSpPr>
          <p:nvPr>
            <p:ph type="title"/>
          </p:nvPr>
        </p:nvSpPr>
        <p:spPr>
          <a:xfrm>
            <a:off x="819360" y="1902960"/>
            <a:ext cx="805320" cy="527400"/>
          </a:xfrm>
          <a:prstGeom prst="rect">
            <a:avLst/>
          </a:prstGeom>
          <a:noFill/>
          <a:ln w="0">
            <a:noFill/>
          </a:ln>
        </p:spPr>
        <p:txBody>
          <a:bodyPr tIns="91440" bIns="91440" anchor="ctr">
            <a:noAutofit/>
          </a:bodyPr>
          <a:p>
            <a:r>
              <a:rPr b="0" lang="en-IE" sz="3600" spc="-1" strike="noStrike">
                <a:solidFill>
                  <a:srgbClr val="000000"/>
                </a:solidFill>
                <a:latin typeface="Arial"/>
              </a:rPr>
              <a:t>Click to edit the title text format</a:t>
            </a:r>
            <a:endParaRPr b="0" lang="en-IE" sz="3600" spc="-1" strike="noStrike">
              <a:solidFill>
                <a:srgbClr val="000000"/>
              </a:solidFill>
              <a:latin typeface="Arial"/>
            </a:endParaRPr>
          </a:p>
        </p:txBody>
      </p:sp>
      <p:sp>
        <p:nvSpPr>
          <p:cNvPr id="817" name="PlaceHolder 7"/>
          <p:cNvSpPr>
            <a:spLocks noGrp="1"/>
          </p:cNvSpPr>
          <p:nvPr>
            <p:ph type="title"/>
          </p:nvPr>
        </p:nvSpPr>
        <p:spPr>
          <a:xfrm>
            <a:off x="819360" y="3568680"/>
            <a:ext cx="805320" cy="527400"/>
          </a:xfrm>
          <a:prstGeom prst="rect">
            <a:avLst/>
          </a:prstGeom>
          <a:noFill/>
          <a:ln w="0">
            <a:noFill/>
          </a:ln>
        </p:spPr>
        <p:txBody>
          <a:bodyPr tIns="91440" bIns="91440" anchor="ctr">
            <a:noAutofit/>
          </a:bodyPr>
          <a:p>
            <a:r>
              <a:rPr b="0" lang="en-IE" sz="3600" spc="-1" strike="noStrike">
                <a:solidFill>
                  <a:srgbClr val="000000"/>
                </a:solidFill>
                <a:latin typeface="Arial"/>
              </a:rPr>
              <a:t>Click to edit the title text format</a:t>
            </a:r>
            <a:endParaRPr b="0" lang="en-IE" sz="3600" spc="-1" strike="noStrike">
              <a:solidFill>
                <a:srgbClr val="000000"/>
              </a:solidFill>
              <a:latin typeface="Arial"/>
            </a:endParaRPr>
          </a:p>
        </p:txBody>
      </p:sp>
      <p:sp>
        <p:nvSpPr>
          <p:cNvPr id="818" name="PlaceHolder 8"/>
          <p:cNvSpPr>
            <a:spLocks noGrp="1"/>
          </p:cNvSpPr>
          <p:nvPr>
            <p:ph type="title"/>
          </p:nvPr>
        </p:nvSpPr>
        <p:spPr>
          <a:xfrm>
            <a:off x="4970160" y="1902960"/>
            <a:ext cx="805320" cy="527400"/>
          </a:xfrm>
          <a:prstGeom prst="rect">
            <a:avLst/>
          </a:prstGeom>
          <a:noFill/>
          <a:ln w="0">
            <a:noFill/>
          </a:ln>
        </p:spPr>
        <p:txBody>
          <a:bodyPr tIns="91440" bIns="91440" anchor="ctr">
            <a:noAutofit/>
          </a:bodyPr>
          <a:p>
            <a:r>
              <a:rPr b="0" lang="en-IE" sz="3600" spc="-1" strike="noStrike">
                <a:solidFill>
                  <a:srgbClr val="000000"/>
                </a:solidFill>
                <a:latin typeface="Arial"/>
              </a:rPr>
              <a:t>Click to edit the title text format</a:t>
            </a:r>
            <a:endParaRPr b="0" lang="en-IE" sz="3600" spc="-1" strike="noStrike">
              <a:solidFill>
                <a:srgbClr val="000000"/>
              </a:solidFill>
              <a:latin typeface="Arial"/>
            </a:endParaRPr>
          </a:p>
        </p:txBody>
      </p:sp>
      <p:sp>
        <p:nvSpPr>
          <p:cNvPr id="819" name="PlaceHolder 9"/>
          <p:cNvSpPr>
            <a:spLocks noGrp="1"/>
          </p:cNvSpPr>
          <p:nvPr>
            <p:ph type="title"/>
          </p:nvPr>
        </p:nvSpPr>
        <p:spPr>
          <a:xfrm>
            <a:off x="4970160" y="3569760"/>
            <a:ext cx="805320" cy="527400"/>
          </a:xfrm>
          <a:prstGeom prst="rect">
            <a:avLst/>
          </a:prstGeom>
          <a:noFill/>
          <a:ln w="0">
            <a:noFill/>
          </a:ln>
        </p:spPr>
        <p:txBody>
          <a:bodyPr tIns="91440" bIns="91440" anchor="ctr">
            <a:noAutofit/>
          </a:bodyPr>
          <a:p>
            <a:r>
              <a:rPr b="0" lang="en-IE" sz="3600" spc="-1" strike="noStrike">
                <a:solidFill>
                  <a:srgbClr val="000000"/>
                </a:solidFill>
                <a:latin typeface="Arial"/>
              </a:rPr>
              <a:t>Click to edit the title text format</a:t>
            </a:r>
            <a:endParaRPr b="0" lang="en-IE" sz="3600" spc="-1" strike="noStrike">
              <a:solidFill>
                <a:srgbClr val="000000"/>
              </a:solidFill>
              <a:latin typeface="Arial"/>
            </a:endParaRPr>
          </a:p>
        </p:txBody>
      </p:sp>
      <p:sp>
        <p:nvSpPr>
          <p:cNvPr id="820" name="PlaceHolder 10"/>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92"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93" name="Google Shape;55;p13" descr=""/>
          <p:cNvPicPr/>
          <p:nvPr/>
        </p:nvPicPr>
        <p:blipFill>
          <a:blip r:embed="rId2"/>
          <a:stretch/>
        </p:blipFill>
        <p:spPr>
          <a:xfrm>
            <a:off x="260640" y="4885920"/>
            <a:ext cx="721080" cy="172800"/>
          </a:xfrm>
          <a:prstGeom prst="rect">
            <a:avLst/>
          </a:prstGeom>
          <a:ln w="0">
            <a:noFill/>
          </a:ln>
        </p:spPr>
      </p:pic>
      <p:sp>
        <p:nvSpPr>
          <p:cNvPr id="94"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E2C864E1-29CC-4110-BA83-B3FA02654FAE}" type="slidenum">
              <a:rPr b="0" lang="en" sz="700" spc="-1" strike="noStrike">
                <a:solidFill>
                  <a:srgbClr val="ffffff"/>
                </a:solidFill>
                <a:latin typeface="Arial"/>
                <a:ea typeface="Arial"/>
              </a:rPr>
              <a:t>&lt;number&gt;</a:t>
            </a:fld>
            <a:endParaRPr b="0" lang="en-IE" sz="700" spc="-1" strike="noStrike">
              <a:latin typeface="Arial"/>
            </a:endParaRPr>
          </a:p>
        </p:txBody>
      </p:sp>
      <p:sp>
        <p:nvSpPr>
          <p:cNvPr id="95" name="PlaceHolder 1"/>
          <p:cNvSpPr>
            <a:spLocks noGrp="1"/>
          </p:cNvSpPr>
          <p:nvPr>
            <p:ph type="title"/>
          </p:nvPr>
        </p:nvSpPr>
        <p:spPr>
          <a:xfrm>
            <a:off x="551880" y="143640"/>
            <a:ext cx="8048880" cy="695160"/>
          </a:xfrm>
          <a:prstGeom prst="rect">
            <a:avLst/>
          </a:prstGeom>
          <a:noFill/>
          <a:ln w="0">
            <a:noFill/>
          </a:ln>
        </p:spPr>
        <p:txBody>
          <a:bodyPr lIns="0" rIns="0" tIns="34200" bIns="34200" anchor="b">
            <a:noAutofit/>
          </a:bodyPr>
          <a:p>
            <a:r>
              <a:rPr b="0" lang="en-IE" sz="2700" spc="-1" strike="noStrike">
                <a:solidFill>
                  <a:srgbClr val="000000"/>
                </a:solidFill>
                <a:latin typeface="Arial"/>
              </a:rPr>
              <a:t>Clic</a:t>
            </a:r>
            <a:r>
              <a:rPr b="0" lang="en-IE" sz="2700" spc="-1" strike="noStrike">
                <a:solidFill>
                  <a:srgbClr val="000000"/>
                </a:solidFill>
                <a:latin typeface="Arial"/>
              </a:rPr>
              <a:t>k to </a:t>
            </a:r>
            <a:r>
              <a:rPr b="0" lang="en-IE" sz="2700" spc="-1" strike="noStrike">
                <a:solidFill>
                  <a:srgbClr val="000000"/>
                </a:solidFill>
                <a:latin typeface="Arial"/>
              </a:rPr>
              <a:t>edit </a:t>
            </a:r>
            <a:r>
              <a:rPr b="0" lang="en-IE" sz="2700" spc="-1" strike="noStrike">
                <a:solidFill>
                  <a:srgbClr val="000000"/>
                </a:solidFill>
                <a:latin typeface="Arial"/>
              </a:rPr>
              <a:t>the </a:t>
            </a:r>
            <a:r>
              <a:rPr b="0" lang="en-IE" sz="2700" spc="-1" strike="noStrike">
                <a:solidFill>
                  <a:srgbClr val="000000"/>
                </a:solidFill>
                <a:latin typeface="Arial"/>
              </a:rPr>
              <a:t>title </a:t>
            </a:r>
            <a:r>
              <a:rPr b="0" lang="en-IE" sz="2700" spc="-1" strike="noStrike">
                <a:solidFill>
                  <a:srgbClr val="000000"/>
                </a:solidFill>
                <a:latin typeface="Arial"/>
              </a:rPr>
              <a:t>text </a:t>
            </a:r>
            <a:r>
              <a:rPr b="0" lang="en-IE" sz="2700" spc="-1" strike="noStrike">
                <a:solidFill>
                  <a:srgbClr val="000000"/>
                </a:solidFill>
                <a:latin typeface="Arial"/>
              </a:rPr>
              <a:t>for</a:t>
            </a:r>
            <a:r>
              <a:rPr b="0" lang="en-IE" sz="2700" spc="-1" strike="noStrike">
                <a:solidFill>
                  <a:srgbClr val="000000"/>
                </a:solidFill>
                <a:latin typeface="Arial"/>
              </a:rPr>
              <a:t>mat</a:t>
            </a:r>
            <a:endParaRPr b="0" lang="en-IE" sz="2700" spc="-1" strike="noStrike">
              <a:solidFill>
                <a:srgbClr val="000000"/>
              </a:solidFill>
              <a:latin typeface="Arial"/>
            </a:endParaRPr>
          </a:p>
        </p:txBody>
      </p:sp>
      <p:pic>
        <p:nvPicPr>
          <p:cNvPr id="96" name="Google Shape;85;p17" descr=""/>
          <p:cNvPicPr/>
          <p:nvPr/>
        </p:nvPicPr>
        <p:blipFill>
          <a:blip r:embed="rId3"/>
          <a:stretch/>
        </p:blipFill>
        <p:spPr>
          <a:xfrm>
            <a:off x="41040" y="419040"/>
            <a:ext cx="451800" cy="369360"/>
          </a:xfrm>
          <a:prstGeom prst="rect">
            <a:avLst/>
          </a:prstGeom>
          <a:ln w="0">
            <a:noFill/>
          </a:ln>
        </p:spPr>
      </p:pic>
      <p:sp>
        <p:nvSpPr>
          <p:cNvPr id="97" name="PlaceHolder 2"/>
          <p:cNvSpPr>
            <a:spLocks noGrp="1"/>
          </p:cNvSpPr>
          <p:nvPr>
            <p:ph type="body"/>
          </p:nvPr>
        </p:nvSpPr>
        <p:spPr>
          <a:xfrm>
            <a:off x="877680" y="1338480"/>
            <a:ext cx="1899720" cy="1899720"/>
          </a:xfrm>
          <a:prstGeom prst="rect">
            <a:avLst/>
          </a:prstGeom>
          <a:noFill/>
          <a:ln w="0">
            <a:noFill/>
          </a:ln>
        </p:spPr>
        <p:txBody>
          <a:bodyPr lIns="90000" rIns="90000" tIns="45000" bIns="45000" anchor="t">
            <a:normAutofit fontScale="43000"/>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98" name="PlaceHolder 3"/>
          <p:cNvSpPr>
            <a:spLocks noGrp="1"/>
          </p:cNvSpPr>
          <p:nvPr>
            <p:ph type="body"/>
          </p:nvPr>
        </p:nvSpPr>
        <p:spPr>
          <a:xfrm>
            <a:off x="3595680" y="1338480"/>
            <a:ext cx="1899720" cy="1899720"/>
          </a:xfrm>
          <a:prstGeom prst="rect">
            <a:avLst/>
          </a:prstGeom>
          <a:noFill/>
          <a:ln w="0">
            <a:noFill/>
          </a:ln>
        </p:spPr>
        <p:txBody>
          <a:bodyPr lIns="90000" rIns="90000" tIns="45000" bIns="45000" anchor="t">
            <a:normAutofit fontScale="43000"/>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99" name="PlaceHolder 4"/>
          <p:cNvSpPr>
            <a:spLocks noGrp="1"/>
          </p:cNvSpPr>
          <p:nvPr>
            <p:ph type="body"/>
          </p:nvPr>
        </p:nvSpPr>
        <p:spPr>
          <a:xfrm>
            <a:off x="6313320" y="1338480"/>
            <a:ext cx="1899720" cy="1899720"/>
          </a:xfrm>
          <a:prstGeom prst="rect">
            <a:avLst/>
          </a:prstGeom>
          <a:noFill/>
          <a:ln w="0">
            <a:noFill/>
          </a:ln>
        </p:spPr>
        <p:txBody>
          <a:bodyPr lIns="90000" rIns="90000" tIns="45000" bIns="45000" anchor="t">
            <a:normAutofit fontScale="43000"/>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100" name="PlaceHolder 5"/>
          <p:cNvSpPr>
            <a:spLocks noGrp="1"/>
          </p:cNvSpPr>
          <p:nvPr>
            <p:ph type="body"/>
          </p:nvPr>
        </p:nvSpPr>
        <p:spPr>
          <a:xfrm>
            <a:off x="870120" y="3337560"/>
            <a:ext cx="1915920" cy="289080"/>
          </a:xfrm>
          <a:prstGeom prst="rect">
            <a:avLst/>
          </a:prstGeom>
          <a:noFill/>
          <a:ln w="0">
            <a:noFill/>
          </a:ln>
        </p:spPr>
        <p:txBody>
          <a:bodyPr lIns="0" rIns="0" tIns="34200" bIns="34200" anchor="ctr">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101" name="PlaceHolder 6"/>
          <p:cNvSpPr>
            <a:spLocks noGrp="1"/>
          </p:cNvSpPr>
          <p:nvPr>
            <p:ph type="body"/>
          </p:nvPr>
        </p:nvSpPr>
        <p:spPr>
          <a:xfrm>
            <a:off x="871200" y="3726000"/>
            <a:ext cx="1913040" cy="700920"/>
          </a:xfrm>
          <a:prstGeom prst="rect">
            <a:avLst/>
          </a:prstGeom>
          <a:noFill/>
          <a:ln w="0">
            <a:noFill/>
          </a:ln>
        </p:spPr>
        <p:txBody>
          <a:bodyPr lIns="0" rIns="0" tIns="34200" bIns="34200" anchor="t">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102" name="PlaceHolder 7"/>
          <p:cNvSpPr>
            <a:spLocks noGrp="1"/>
          </p:cNvSpPr>
          <p:nvPr>
            <p:ph type="body"/>
          </p:nvPr>
        </p:nvSpPr>
        <p:spPr>
          <a:xfrm>
            <a:off x="3595680" y="3337560"/>
            <a:ext cx="1915920" cy="289080"/>
          </a:xfrm>
          <a:prstGeom prst="rect">
            <a:avLst/>
          </a:prstGeom>
          <a:noFill/>
          <a:ln w="0">
            <a:noFill/>
          </a:ln>
        </p:spPr>
        <p:txBody>
          <a:bodyPr lIns="0" rIns="0" tIns="34200" bIns="34200" anchor="ctr">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103" name="PlaceHolder 8"/>
          <p:cNvSpPr>
            <a:spLocks noGrp="1"/>
          </p:cNvSpPr>
          <p:nvPr>
            <p:ph type="body"/>
          </p:nvPr>
        </p:nvSpPr>
        <p:spPr>
          <a:xfrm>
            <a:off x="3596400" y="3726000"/>
            <a:ext cx="1913040" cy="700920"/>
          </a:xfrm>
          <a:prstGeom prst="rect">
            <a:avLst/>
          </a:prstGeom>
          <a:noFill/>
          <a:ln w="0">
            <a:noFill/>
          </a:ln>
        </p:spPr>
        <p:txBody>
          <a:bodyPr lIns="0" rIns="0" tIns="34200" bIns="34200" anchor="t">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104" name="PlaceHolder 9"/>
          <p:cNvSpPr>
            <a:spLocks noGrp="1"/>
          </p:cNvSpPr>
          <p:nvPr>
            <p:ph type="body"/>
          </p:nvPr>
        </p:nvSpPr>
        <p:spPr>
          <a:xfrm>
            <a:off x="6312600" y="3337560"/>
            <a:ext cx="1915920" cy="289080"/>
          </a:xfrm>
          <a:prstGeom prst="rect">
            <a:avLst/>
          </a:prstGeom>
          <a:noFill/>
          <a:ln w="0">
            <a:noFill/>
          </a:ln>
        </p:spPr>
        <p:txBody>
          <a:bodyPr lIns="0" rIns="0" tIns="34200" bIns="34200" anchor="ctr">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
        <p:nvSpPr>
          <p:cNvPr id="105" name="PlaceHolder 10"/>
          <p:cNvSpPr>
            <a:spLocks noGrp="1"/>
          </p:cNvSpPr>
          <p:nvPr>
            <p:ph type="body"/>
          </p:nvPr>
        </p:nvSpPr>
        <p:spPr>
          <a:xfrm>
            <a:off x="6313320" y="3726000"/>
            <a:ext cx="1913040" cy="700920"/>
          </a:xfrm>
          <a:prstGeom prst="rect">
            <a:avLst/>
          </a:prstGeom>
          <a:noFill/>
          <a:ln w="0">
            <a:noFill/>
          </a:ln>
        </p:spPr>
        <p:txBody>
          <a:bodyPr lIns="0" rIns="0" tIns="34200" bIns="34200" anchor="t">
            <a:no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400" spc="-1" strike="noStrike">
                <a:solidFill>
                  <a:srgbClr val="000000"/>
                </a:solidFill>
                <a:latin typeface="Arial"/>
              </a:rPr>
              <a:t>Fifth Outline Level</a:t>
            </a:r>
            <a:endParaRPr b="0" lang="en-IE"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400" spc="-1" strike="noStrike">
                <a:solidFill>
                  <a:srgbClr val="000000"/>
                </a:solidFill>
                <a:latin typeface="Arial"/>
              </a:rPr>
              <a:t>Sixth Outline Level</a:t>
            </a:r>
            <a:endParaRPr b="0" lang="en-IE"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400" spc="-1" strike="noStrike">
                <a:solidFill>
                  <a:srgbClr val="000000"/>
                </a:solidFill>
                <a:latin typeface="Arial"/>
              </a:rPr>
              <a:t>Seventh Outline Level</a:t>
            </a:r>
            <a:endParaRPr b="0" lang="en-IE"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p>
            <a:r>
              <a:rPr b="0" lang="en-IE" sz="5200" spc="-1" strike="noStrike">
                <a:solidFill>
                  <a:srgbClr val="000000"/>
                </a:solidFill>
                <a:latin typeface="Arial"/>
              </a:rPr>
              <a:t>Cl</a:t>
            </a:r>
            <a:r>
              <a:rPr b="0" lang="en-IE" sz="5200" spc="-1" strike="noStrike">
                <a:solidFill>
                  <a:srgbClr val="000000"/>
                </a:solidFill>
                <a:latin typeface="Arial"/>
              </a:rPr>
              <a:t>ic</a:t>
            </a:r>
            <a:r>
              <a:rPr b="0" lang="en-IE" sz="5200" spc="-1" strike="noStrike">
                <a:solidFill>
                  <a:srgbClr val="000000"/>
                </a:solidFill>
                <a:latin typeface="Arial"/>
              </a:rPr>
              <a:t>k </a:t>
            </a:r>
            <a:r>
              <a:rPr b="0" lang="en-IE" sz="5200" spc="-1" strike="noStrike">
                <a:solidFill>
                  <a:srgbClr val="000000"/>
                </a:solidFill>
                <a:latin typeface="Arial"/>
              </a:rPr>
              <a:t>to </a:t>
            </a:r>
            <a:r>
              <a:rPr b="0" lang="en-IE" sz="5200" spc="-1" strike="noStrike">
                <a:solidFill>
                  <a:srgbClr val="000000"/>
                </a:solidFill>
                <a:latin typeface="Arial"/>
              </a:rPr>
              <a:t>e</a:t>
            </a:r>
            <a:r>
              <a:rPr b="0" lang="en-IE" sz="5200" spc="-1" strike="noStrike">
                <a:solidFill>
                  <a:srgbClr val="000000"/>
                </a:solidFill>
                <a:latin typeface="Arial"/>
              </a:rPr>
              <a:t>di</a:t>
            </a:r>
            <a:r>
              <a:rPr b="0" lang="en-IE" sz="5200" spc="-1" strike="noStrike">
                <a:solidFill>
                  <a:srgbClr val="000000"/>
                </a:solidFill>
                <a:latin typeface="Arial"/>
              </a:rPr>
              <a:t>t </a:t>
            </a:r>
            <a:r>
              <a:rPr b="0" lang="en-IE" sz="5200" spc="-1" strike="noStrike">
                <a:solidFill>
                  <a:srgbClr val="000000"/>
                </a:solidFill>
                <a:latin typeface="Arial"/>
              </a:rPr>
              <a:t>th</a:t>
            </a:r>
            <a:r>
              <a:rPr b="0" lang="en-IE" sz="5200" spc="-1" strike="noStrike">
                <a:solidFill>
                  <a:srgbClr val="000000"/>
                </a:solidFill>
                <a:latin typeface="Arial"/>
              </a:rPr>
              <a:t>e </a:t>
            </a:r>
            <a:r>
              <a:rPr b="0" lang="en-IE" sz="5200" spc="-1" strike="noStrike">
                <a:solidFill>
                  <a:srgbClr val="000000"/>
                </a:solidFill>
                <a:latin typeface="Arial"/>
              </a:rPr>
              <a:t>tit</a:t>
            </a:r>
            <a:r>
              <a:rPr b="0" lang="en-IE" sz="5200" spc="-1" strike="noStrike">
                <a:solidFill>
                  <a:srgbClr val="000000"/>
                </a:solidFill>
                <a:latin typeface="Arial"/>
              </a:rPr>
              <a:t>le </a:t>
            </a:r>
            <a:r>
              <a:rPr b="0" lang="en-IE" sz="5200" spc="-1" strike="noStrike">
                <a:solidFill>
                  <a:srgbClr val="000000"/>
                </a:solidFill>
                <a:latin typeface="Arial"/>
              </a:rPr>
              <a:t>te</a:t>
            </a:r>
            <a:r>
              <a:rPr b="0" lang="en-IE" sz="5200" spc="-1" strike="noStrike">
                <a:solidFill>
                  <a:srgbClr val="000000"/>
                </a:solidFill>
                <a:latin typeface="Arial"/>
              </a:rPr>
              <a:t>xt </a:t>
            </a:r>
            <a:r>
              <a:rPr b="0" lang="en-IE" sz="5200" spc="-1" strike="noStrike">
                <a:solidFill>
                  <a:srgbClr val="000000"/>
                </a:solidFill>
                <a:latin typeface="Arial"/>
              </a:rPr>
              <a:t>fo</a:t>
            </a:r>
            <a:r>
              <a:rPr b="0" lang="en-IE" sz="5200" spc="-1" strike="noStrike">
                <a:solidFill>
                  <a:srgbClr val="000000"/>
                </a:solidFill>
                <a:latin typeface="Arial"/>
              </a:rPr>
              <a:t>r</a:t>
            </a:r>
            <a:r>
              <a:rPr b="0" lang="en-IE" sz="5200" spc="-1" strike="noStrike">
                <a:solidFill>
                  <a:srgbClr val="000000"/>
                </a:solidFill>
                <a:latin typeface="Arial"/>
              </a:rPr>
              <a:t>m</a:t>
            </a:r>
            <a:r>
              <a:rPr b="0" lang="en-IE" sz="5200" spc="-1" strike="noStrike">
                <a:solidFill>
                  <a:srgbClr val="000000"/>
                </a:solidFill>
                <a:latin typeface="Arial"/>
              </a:rPr>
              <a:t>at</a:t>
            </a:r>
            <a:endParaRPr b="0" lang="en-IE" sz="5200" spc="-1" strike="noStrike">
              <a:solidFill>
                <a:srgbClr val="000000"/>
              </a:solidFill>
              <a:latin typeface="Arial"/>
            </a:endParaRPr>
          </a:p>
        </p:txBody>
      </p:sp>
      <p:sp>
        <p:nvSpPr>
          <p:cNvPr id="143"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en" sz="1000" spc="-1" strike="noStrike">
                <a:solidFill>
                  <a:srgbClr val="adadad"/>
                </a:solidFill>
                <a:latin typeface="Arial"/>
                <a:ea typeface="Arial"/>
              </a:defRPr>
            </a:lvl1pPr>
          </a:lstStyle>
          <a:p>
            <a:pPr algn="r">
              <a:lnSpc>
                <a:spcPct val="100000"/>
              </a:lnSpc>
              <a:buNone/>
              <a:tabLst>
                <a:tab algn="l" pos="0"/>
              </a:tabLst>
            </a:pPr>
            <a:fld id="{DCDAC4DA-4683-44F6-80CA-F3825937A945}" type="slidenum">
              <a:rPr b="0" lang="en" sz="1000" spc="-1" strike="noStrike">
                <a:solidFill>
                  <a:srgbClr val="adadad"/>
                </a:solidFill>
                <a:latin typeface="Arial"/>
                <a:ea typeface="Arial"/>
              </a:rPr>
              <a:t>&lt;number&gt;</a:t>
            </a:fld>
            <a:endParaRPr b="0" lang="en-IE" sz="1000" spc="-1" strike="noStrike">
              <a:latin typeface="Times New Roman"/>
            </a:endParaRPr>
          </a:p>
        </p:txBody>
      </p:sp>
      <p:sp>
        <p:nvSpPr>
          <p:cNvPr id="14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e8f"/>
        </a:solidFill>
      </p:bgPr>
    </p:bg>
    <p:spTree>
      <p:nvGrpSpPr>
        <p:cNvPr id="1" name=""/>
        <p:cNvGrpSpPr/>
        <p:nvPr/>
      </p:nvGrpSpPr>
      <p:grpSpPr>
        <a:xfrm>
          <a:off x="0" y="0"/>
          <a:ext cx="0" cy="0"/>
          <a:chOff x="0" y="0"/>
          <a:chExt cx="0" cy="0"/>
        </a:xfrm>
      </p:grpSpPr>
      <p:sp>
        <p:nvSpPr>
          <p:cNvPr id="181"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182"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183" name="Google Shape;55;p13" descr=""/>
          <p:cNvPicPr/>
          <p:nvPr/>
        </p:nvPicPr>
        <p:blipFill>
          <a:blip r:embed="rId2"/>
          <a:stretch/>
        </p:blipFill>
        <p:spPr>
          <a:xfrm>
            <a:off x="260640" y="4885920"/>
            <a:ext cx="721080" cy="172800"/>
          </a:xfrm>
          <a:prstGeom prst="rect">
            <a:avLst/>
          </a:prstGeom>
          <a:ln w="0">
            <a:noFill/>
          </a:ln>
        </p:spPr>
      </p:pic>
      <p:sp>
        <p:nvSpPr>
          <p:cNvPr id="184"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8385332B-12CE-4D3D-9AE4-66ED5F2F4866}" type="slidenum">
              <a:rPr b="0" lang="en" sz="700" spc="-1" strike="noStrike">
                <a:solidFill>
                  <a:srgbClr val="ffffff"/>
                </a:solidFill>
                <a:latin typeface="Arial"/>
                <a:ea typeface="Arial"/>
              </a:rPr>
              <a:t>&lt;number&gt;</a:t>
            </a:fld>
            <a:endParaRPr b="0" lang="en-IE" sz="700" spc="-1" strike="noStrike">
              <a:latin typeface="Arial"/>
            </a:endParaRPr>
          </a:p>
        </p:txBody>
      </p:sp>
      <p:pic>
        <p:nvPicPr>
          <p:cNvPr id="185" name="Google Shape;520;p46" descr=""/>
          <p:cNvPicPr/>
          <p:nvPr/>
        </p:nvPicPr>
        <p:blipFill>
          <a:blip r:embed="rId3">
            <a:alphaModFix amt="10000"/>
          </a:blip>
          <a:stretch/>
        </p:blipFill>
        <p:spPr>
          <a:xfrm>
            <a:off x="4952880" y="0"/>
            <a:ext cx="4190760" cy="4505040"/>
          </a:xfrm>
          <a:prstGeom prst="rect">
            <a:avLst/>
          </a:prstGeom>
          <a:ln w="0">
            <a:noFill/>
          </a:ln>
        </p:spPr>
      </p:pic>
      <p:sp>
        <p:nvSpPr>
          <p:cNvPr id="186" name="Google Shape;521;p46"/>
          <p:cNvSpPr/>
          <p:nvPr/>
        </p:nvSpPr>
        <p:spPr>
          <a:xfrm>
            <a:off x="0" y="4800600"/>
            <a:ext cx="9143640" cy="342720"/>
          </a:xfrm>
          <a:prstGeom prst="rect">
            <a:avLst/>
          </a:prstGeom>
          <a:solidFill>
            <a:schemeClr val="lt1"/>
          </a:solidFill>
          <a:ln w="0">
            <a:noFill/>
          </a:ln>
        </p:spPr>
        <p:style>
          <a:lnRef idx="0"/>
          <a:fillRef idx="0"/>
          <a:effectRef idx="0"/>
          <a:fontRef idx="minor"/>
        </p:style>
      </p:sp>
      <p:sp>
        <p:nvSpPr>
          <p:cNvPr id="187" name="PlaceHolder 1"/>
          <p:cNvSpPr>
            <a:spLocks noGrp="1"/>
          </p:cNvSpPr>
          <p:nvPr>
            <p:ph type="body"/>
          </p:nvPr>
        </p:nvSpPr>
        <p:spPr>
          <a:xfrm>
            <a:off x="1328760" y="1785960"/>
            <a:ext cx="7272360" cy="1242720"/>
          </a:xfrm>
          <a:prstGeom prst="rect">
            <a:avLst/>
          </a:prstGeom>
          <a:noFill/>
          <a:ln w="0">
            <a:noFill/>
          </a:ln>
        </p:spPr>
        <p:txBody>
          <a:bodyPr lIns="0" rIns="0" tIns="0" bIns="0" anchor="ctr">
            <a:noAutofit/>
          </a:bodyPr>
          <a:p>
            <a:pPr marL="432000" indent="-324000">
              <a:spcBef>
                <a:spcPts val="1417"/>
              </a:spcBef>
              <a:buClr>
                <a:srgbClr val="000000"/>
              </a:buClr>
              <a:buSzPct val="45000"/>
              <a:buFont typeface="Wingdings" charset="2"/>
              <a:buChar char=""/>
            </a:pPr>
            <a:r>
              <a:rPr b="0" lang="en-IE" sz="2400" spc="-1" strike="noStrike">
                <a:solidFill>
                  <a:srgbClr val="000000"/>
                </a:solidFill>
                <a:latin typeface="Arial"/>
              </a:rPr>
              <a:t>Click to edit the outline text format</a:t>
            </a:r>
            <a:endParaRPr b="0" lang="en-IE"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2400" spc="-1" strike="noStrike">
                <a:solidFill>
                  <a:srgbClr val="000000"/>
                </a:solidFill>
                <a:latin typeface="Arial"/>
              </a:rPr>
              <a:t>Second Outline Level</a:t>
            </a:r>
            <a:endParaRPr b="0" lang="en-IE"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2400" spc="-1" strike="noStrike">
                <a:solidFill>
                  <a:srgbClr val="000000"/>
                </a:solidFill>
                <a:latin typeface="Arial"/>
              </a:rPr>
              <a:t>Third Outline Level</a:t>
            </a:r>
            <a:endParaRPr b="0" lang="en-I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2400" spc="-1" strike="noStrike">
                <a:solidFill>
                  <a:srgbClr val="000000"/>
                </a:solidFill>
                <a:latin typeface="Arial"/>
              </a:rPr>
              <a:t>Fourth Outline Level</a:t>
            </a:r>
            <a:endParaRPr b="0" lang="en-IE"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400" spc="-1" strike="noStrike">
                <a:solidFill>
                  <a:srgbClr val="000000"/>
                </a:solidFill>
                <a:latin typeface="Arial"/>
              </a:rPr>
              <a:t>Fifth Outline Level</a:t>
            </a:r>
            <a:endParaRPr b="0" lang="en-IE"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400" spc="-1" strike="noStrike">
                <a:solidFill>
                  <a:srgbClr val="000000"/>
                </a:solidFill>
                <a:latin typeface="Arial"/>
              </a:rPr>
              <a:t>Sixth Outline Level</a:t>
            </a:r>
            <a:endParaRPr b="0" lang="en-IE"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400" spc="-1" strike="noStrike">
                <a:solidFill>
                  <a:srgbClr val="000000"/>
                </a:solidFill>
                <a:latin typeface="Arial"/>
              </a:rPr>
              <a:t>Seventh Outline Level</a:t>
            </a:r>
            <a:endParaRPr b="0" lang="en-IE" sz="2400" spc="-1" strike="noStrike">
              <a:solidFill>
                <a:srgbClr val="000000"/>
              </a:solidFill>
              <a:latin typeface="Arial"/>
            </a:endParaRPr>
          </a:p>
        </p:txBody>
      </p:sp>
      <p:sp>
        <p:nvSpPr>
          <p:cNvPr id="188" name="PlaceHolder 2"/>
          <p:cNvSpPr>
            <a:spLocks noGrp="1"/>
          </p:cNvSpPr>
          <p:nvPr>
            <p:ph type="body"/>
          </p:nvPr>
        </p:nvSpPr>
        <p:spPr>
          <a:xfrm>
            <a:off x="1328760" y="3317040"/>
            <a:ext cx="7272360" cy="179280"/>
          </a:xfrm>
          <a:prstGeom prst="rect">
            <a:avLst/>
          </a:prstGeom>
          <a:noFill/>
          <a:ln w="0">
            <a:noFill/>
          </a:ln>
        </p:spPr>
        <p:txBody>
          <a:bodyPr lIns="0" rIns="0" tIns="34200" bIns="34200" anchor="t">
            <a:noAutofit/>
          </a:bodyPr>
          <a:p>
            <a:pPr marL="432000" indent="-324000">
              <a:spcBef>
                <a:spcPts val="1417"/>
              </a:spcBef>
              <a:buClr>
                <a:srgbClr val="000000"/>
              </a:buClr>
              <a:buSzPct val="45000"/>
              <a:buFont typeface="Wingdings" charset="2"/>
              <a:buChar char=""/>
            </a:pPr>
            <a:r>
              <a:rPr b="0" lang="en-IE" sz="1200" spc="-1" strike="noStrike">
                <a:solidFill>
                  <a:srgbClr val="000000"/>
                </a:solidFill>
                <a:latin typeface="Arial"/>
              </a:rPr>
              <a:t>Click to edit the outline text format</a:t>
            </a:r>
            <a:endParaRPr b="0" lang="en-IE"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200" spc="-1" strike="noStrike">
                <a:solidFill>
                  <a:srgbClr val="000000"/>
                </a:solidFill>
                <a:latin typeface="Arial"/>
              </a:rPr>
              <a:t>Second Outline Level</a:t>
            </a:r>
            <a:endParaRPr b="0" lang="en-IE"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200" spc="-1" strike="noStrike">
                <a:solidFill>
                  <a:srgbClr val="000000"/>
                </a:solidFill>
                <a:latin typeface="Arial"/>
              </a:rPr>
              <a:t>Third Outline Level</a:t>
            </a:r>
            <a:endParaRPr b="0" lang="en-IE"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200" spc="-1" strike="noStrike">
                <a:solidFill>
                  <a:srgbClr val="000000"/>
                </a:solidFill>
                <a:latin typeface="Arial"/>
              </a:rPr>
              <a:t>Fourth Outline Level</a:t>
            </a:r>
            <a:endParaRPr b="0" lang="en-IE"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200" spc="-1" strike="noStrike">
                <a:solidFill>
                  <a:srgbClr val="000000"/>
                </a:solidFill>
                <a:latin typeface="Arial"/>
              </a:rPr>
              <a:t>Fifth Outline Level</a:t>
            </a:r>
            <a:endParaRPr b="0" lang="en-IE"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200" spc="-1" strike="noStrike">
                <a:solidFill>
                  <a:srgbClr val="000000"/>
                </a:solidFill>
                <a:latin typeface="Arial"/>
              </a:rPr>
              <a:t>Sixth Outline Level</a:t>
            </a:r>
            <a:endParaRPr b="0" lang="en-IE"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200" spc="-1" strike="noStrike">
                <a:solidFill>
                  <a:srgbClr val="000000"/>
                </a:solidFill>
                <a:latin typeface="Arial"/>
              </a:rPr>
              <a:t>Seventh Outline Level</a:t>
            </a:r>
            <a:endParaRPr b="0" lang="en-IE" sz="1200" spc="-1" strike="noStrike">
              <a:solidFill>
                <a:srgbClr val="000000"/>
              </a:solidFill>
              <a:latin typeface="Arial"/>
            </a:endParaRPr>
          </a:p>
        </p:txBody>
      </p:sp>
      <p:pic>
        <p:nvPicPr>
          <p:cNvPr id="189" name="Google Shape;524;p46" descr="A picture containing food, drawing&#10;&#10;Description automatically generated"/>
          <p:cNvPicPr/>
          <p:nvPr/>
        </p:nvPicPr>
        <p:blipFill>
          <a:blip r:embed="rId4"/>
          <a:stretch/>
        </p:blipFill>
        <p:spPr>
          <a:xfrm>
            <a:off x="259560" y="4881600"/>
            <a:ext cx="723600" cy="180720"/>
          </a:xfrm>
          <a:prstGeom prst="rect">
            <a:avLst/>
          </a:prstGeom>
          <a:ln w="0">
            <a:noFill/>
          </a:ln>
        </p:spPr>
      </p:pic>
      <p:pic>
        <p:nvPicPr>
          <p:cNvPr id="190" name="Google Shape;525;p46" descr=""/>
          <p:cNvPicPr/>
          <p:nvPr/>
        </p:nvPicPr>
        <p:blipFill>
          <a:blip r:embed="rId5"/>
          <a:stretch/>
        </p:blipFill>
        <p:spPr>
          <a:xfrm>
            <a:off x="8741520" y="4969800"/>
            <a:ext cx="221400" cy="161640"/>
          </a:xfrm>
          <a:prstGeom prst="rect">
            <a:avLst/>
          </a:prstGeom>
          <a:ln w="0">
            <a:noFill/>
          </a:ln>
        </p:spPr>
      </p:pic>
      <p:sp>
        <p:nvSpPr>
          <p:cNvPr id="191" name="Google Shape;526;p46"/>
          <p:cNvSpPr/>
          <p:nvPr/>
        </p:nvSpPr>
        <p:spPr>
          <a:xfrm>
            <a:off x="8716320" y="4838760"/>
            <a:ext cx="27180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EDD6CF81-F2BB-43BF-A36A-E4DB0A7D0C58}" type="slidenum">
              <a:rPr b="0" lang="en" sz="700" spc="-1" strike="noStrike">
                <a:solidFill>
                  <a:srgbClr val="1c1c1c"/>
                </a:solidFill>
                <a:latin typeface="Arial"/>
                <a:ea typeface="Arial"/>
              </a:rPr>
              <a:t>&lt;number&gt;</a:t>
            </a:fld>
            <a:endParaRPr b="0" lang="en-IE" sz="700" spc="-1" strike="noStrike">
              <a:latin typeface="Arial"/>
            </a:endParaRPr>
          </a:p>
        </p:txBody>
      </p:sp>
      <p:sp>
        <p:nvSpPr>
          <p:cNvPr id="192" name="Google Shape;527;p46"/>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1c1c1c"/>
                </a:solidFill>
                <a:latin typeface="Arial"/>
                <a:ea typeface="Arial"/>
              </a:rPr>
              <a:t>PROPRIETARY AND CONFIDENTIAL</a:t>
            </a:r>
            <a:endParaRPr b="0" lang="en-IE" sz="600" spc="-1" strike="noStrike">
              <a:latin typeface="Arial"/>
            </a:endParaRPr>
          </a:p>
        </p:txBody>
      </p:sp>
      <p:sp>
        <p:nvSpPr>
          <p:cNvPr id="193" name="Google Shape;528;p46"/>
          <p:cNvSpPr/>
          <p:nvPr/>
        </p:nvSpPr>
        <p:spPr>
          <a:xfrm>
            <a:off x="0" y="-282600"/>
            <a:ext cx="883440" cy="230400"/>
          </a:xfrm>
          <a:prstGeom prst="rect">
            <a:avLst/>
          </a:prstGeom>
          <a:noFill/>
          <a:ln w="0">
            <a:noFill/>
          </a:ln>
        </p:spPr>
        <p:style>
          <a:lnRef idx="0"/>
          <a:fillRef idx="0"/>
          <a:effectRef idx="0"/>
          <a:fontRef idx="minor"/>
        </p:style>
        <p:txBody>
          <a:bodyPr lIns="68400" rIns="68400" tIns="34200" bIns="34200" anchor="t">
            <a:noAutofit/>
          </a:bodyPr>
          <a:p>
            <a:pPr>
              <a:lnSpc>
                <a:spcPct val="100000"/>
              </a:lnSpc>
              <a:buNone/>
              <a:tabLst>
                <a:tab algn="l" pos="0"/>
              </a:tabLst>
            </a:pPr>
            <a:r>
              <a:rPr b="1" lang="en" sz="1100" spc="-1" strike="noStrike">
                <a:solidFill>
                  <a:srgbClr val="1c1c1c"/>
                </a:solidFill>
                <a:latin typeface="Arial"/>
                <a:ea typeface="Arial"/>
              </a:rPr>
              <a:t>Quote Slide</a:t>
            </a:r>
            <a:endParaRPr b="0" lang="en-IE" sz="1100" spc="-1" strike="noStrike">
              <a:latin typeface="Arial"/>
            </a:endParaRPr>
          </a:p>
        </p:txBody>
      </p:sp>
      <p:pic>
        <p:nvPicPr>
          <p:cNvPr id="194" name="Google Shape;529;p46" descr="A picture containing drawing&#10;&#10;Description automatically generated"/>
          <p:cNvPicPr/>
          <p:nvPr/>
        </p:nvPicPr>
        <p:blipFill>
          <a:blip r:embed="rId6"/>
          <a:stretch/>
        </p:blipFill>
        <p:spPr>
          <a:xfrm>
            <a:off x="254160" y="1202040"/>
            <a:ext cx="927360" cy="878760"/>
          </a:xfrm>
          <a:prstGeom prst="rect">
            <a:avLst/>
          </a:prstGeom>
          <a:ln w="0">
            <a:noFill/>
          </a:ln>
        </p:spPr>
      </p:pic>
      <p:pic>
        <p:nvPicPr>
          <p:cNvPr id="195" name="Google Shape;530;p46" descr=""/>
          <p:cNvPicPr/>
          <p:nvPr/>
        </p:nvPicPr>
        <p:blipFill>
          <a:blip r:embed="rId7"/>
          <a:stretch/>
        </p:blipFill>
        <p:spPr>
          <a:xfrm>
            <a:off x="1157760" y="3470040"/>
            <a:ext cx="1278360" cy="418320"/>
          </a:xfrm>
          <a:prstGeom prst="rect">
            <a:avLst/>
          </a:prstGeom>
          <a:ln w="0">
            <a:noFill/>
          </a:ln>
        </p:spPr>
      </p:pic>
      <p:sp>
        <p:nvSpPr>
          <p:cNvPr id="196"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IE" sz="1400" spc="-1" strike="noStrike">
                <a:solidFill>
                  <a:srgbClr val="000000"/>
                </a:solidFill>
                <a:latin typeface="Arial"/>
              </a:rPr>
              <a:t>Click to edit the title text format</a:t>
            </a:r>
            <a:endParaRPr b="0" lang="en-IE"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3"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234"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235" name="Google Shape;55;p13" descr=""/>
          <p:cNvPicPr/>
          <p:nvPr/>
        </p:nvPicPr>
        <p:blipFill>
          <a:blip r:embed="rId2"/>
          <a:stretch/>
        </p:blipFill>
        <p:spPr>
          <a:xfrm>
            <a:off x="260640" y="4885920"/>
            <a:ext cx="721080" cy="172800"/>
          </a:xfrm>
          <a:prstGeom prst="rect">
            <a:avLst/>
          </a:prstGeom>
          <a:ln w="0">
            <a:noFill/>
          </a:ln>
        </p:spPr>
      </p:pic>
      <p:sp>
        <p:nvSpPr>
          <p:cNvPr id="236"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5668459F-4C94-41E0-9C2A-758A18644684}" type="slidenum">
              <a:rPr b="0" lang="en" sz="700" spc="-1" strike="noStrike">
                <a:solidFill>
                  <a:srgbClr val="ffffff"/>
                </a:solidFill>
                <a:latin typeface="Arial"/>
                <a:ea typeface="Arial"/>
              </a:rPr>
              <a:t>&lt;number&gt;</a:t>
            </a:fld>
            <a:endParaRPr b="0" lang="en-IE" sz="700" spc="-1" strike="noStrike">
              <a:latin typeface="Arial"/>
            </a:endParaRPr>
          </a:p>
        </p:txBody>
      </p:sp>
      <p:pic>
        <p:nvPicPr>
          <p:cNvPr id="237" name="Google Shape;532;p47" descr=""/>
          <p:cNvPicPr/>
          <p:nvPr/>
        </p:nvPicPr>
        <p:blipFill>
          <a:blip r:embed="rId3"/>
          <a:stretch/>
        </p:blipFill>
        <p:spPr>
          <a:xfrm>
            <a:off x="0" y="4800600"/>
            <a:ext cx="9143640" cy="342720"/>
          </a:xfrm>
          <a:prstGeom prst="rect">
            <a:avLst/>
          </a:prstGeom>
          <a:ln w="0">
            <a:noFill/>
          </a:ln>
        </p:spPr>
      </p:pic>
      <p:pic>
        <p:nvPicPr>
          <p:cNvPr id="238" name="Google Shape;533;p47" descr=""/>
          <p:cNvPicPr/>
          <p:nvPr/>
        </p:nvPicPr>
        <p:blipFill>
          <a:blip r:embed="rId4"/>
          <a:stretch/>
        </p:blipFill>
        <p:spPr>
          <a:xfrm>
            <a:off x="218520" y="4834440"/>
            <a:ext cx="771480" cy="277200"/>
          </a:xfrm>
          <a:prstGeom prst="rect">
            <a:avLst/>
          </a:prstGeom>
          <a:ln w="0">
            <a:noFill/>
          </a:ln>
        </p:spPr>
      </p:pic>
      <p:pic>
        <p:nvPicPr>
          <p:cNvPr id="239" name="Google Shape;534;p47" descr=""/>
          <p:cNvPicPr/>
          <p:nvPr/>
        </p:nvPicPr>
        <p:blipFill>
          <a:blip r:embed="rId5"/>
          <a:stretch/>
        </p:blipFill>
        <p:spPr>
          <a:xfrm>
            <a:off x="8741520" y="4969800"/>
            <a:ext cx="221400" cy="161640"/>
          </a:xfrm>
          <a:prstGeom prst="rect">
            <a:avLst/>
          </a:prstGeom>
          <a:ln w="0">
            <a:noFill/>
          </a:ln>
        </p:spPr>
      </p:pic>
      <p:sp>
        <p:nvSpPr>
          <p:cNvPr id="240" name="Google Shape;535;p47"/>
          <p:cNvSpPr/>
          <p:nvPr/>
        </p:nvSpPr>
        <p:spPr>
          <a:xfrm>
            <a:off x="8716320" y="483444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783AF9CD-8498-4B95-80B0-47A25827420D}" type="slidenum">
              <a:rPr b="0" lang="en" sz="700" spc="-1" strike="noStrike">
                <a:solidFill>
                  <a:srgbClr val="ffffff"/>
                </a:solidFill>
                <a:latin typeface="Arial"/>
                <a:ea typeface="Arial"/>
              </a:rPr>
              <a:t>&lt;number&gt;</a:t>
            </a:fld>
            <a:endParaRPr b="0" lang="en-IE" sz="700" spc="-1" strike="noStrike">
              <a:latin typeface="Arial"/>
            </a:endParaRPr>
          </a:p>
        </p:txBody>
      </p:sp>
      <p:sp>
        <p:nvSpPr>
          <p:cNvPr id="241" name="Google Shape;536;p47"/>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sp>
        <p:nvSpPr>
          <p:cNvPr id="242" name="Google Shape;537;p47"/>
          <p:cNvSpPr/>
          <p:nvPr/>
        </p:nvSpPr>
        <p:spPr>
          <a:xfrm>
            <a:off x="0" y="-282600"/>
            <a:ext cx="880920" cy="230400"/>
          </a:xfrm>
          <a:prstGeom prst="rect">
            <a:avLst/>
          </a:prstGeom>
          <a:noFill/>
          <a:ln w="0">
            <a:noFill/>
          </a:ln>
        </p:spPr>
        <p:style>
          <a:lnRef idx="0"/>
          <a:fillRef idx="0"/>
          <a:effectRef idx="0"/>
          <a:fontRef idx="minor"/>
        </p:style>
        <p:txBody>
          <a:bodyPr lIns="68400" rIns="68400" tIns="34200" bIns="34200" anchor="t">
            <a:noAutofit/>
          </a:bodyPr>
          <a:p>
            <a:pPr>
              <a:lnSpc>
                <a:spcPct val="100000"/>
              </a:lnSpc>
              <a:buNone/>
              <a:tabLst>
                <a:tab algn="l" pos="0"/>
              </a:tabLst>
            </a:pPr>
            <a:r>
              <a:rPr b="1" lang="en" sz="1100" spc="-1" strike="noStrike">
                <a:solidFill>
                  <a:srgbClr val="1c1c1c"/>
                </a:solidFill>
                <a:latin typeface="Arial"/>
                <a:ea typeface="Arial"/>
              </a:rPr>
              <a:t>Table Insert</a:t>
            </a:r>
            <a:endParaRPr b="0" lang="en-IE" sz="1100" spc="-1" strike="noStrike">
              <a:latin typeface="Arial"/>
            </a:endParaRPr>
          </a:p>
        </p:txBody>
      </p:sp>
      <p:sp>
        <p:nvSpPr>
          <p:cNvPr id="243"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r>
              <a:rPr b="0" lang="en-IE" sz="2700" spc="-1" strike="noStrike">
                <a:solidFill>
                  <a:srgbClr val="000000"/>
                </a:solidFill>
                <a:latin typeface="Arial"/>
              </a:rPr>
              <a:t>Click to edit the title text format</a:t>
            </a:r>
            <a:endParaRPr b="0" lang="en-IE" sz="2700" spc="-1" strike="noStrike">
              <a:solidFill>
                <a:srgbClr val="000000"/>
              </a:solidFill>
              <a:latin typeface="Arial"/>
            </a:endParaRPr>
          </a:p>
        </p:txBody>
      </p:sp>
      <p:sp>
        <p:nvSpPr>
          <p:cNvPr id="244" name="PlaceHolder 2"/>
          <p:cNvSpPr>
            <a:spLocks noGrp="1"/>
          </p:cNvSpPr>
          <p:nvPr>
            <p:ph type="body"/>
          </p:nvPr>
        </p:nvSpPr>
        <p:spPr>
          <a:xfrm>
            <a:off x="4470840" y="1761120"/>
            <a:ext cx="3891600" cy="26456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IE" sz="1500" spc="-1" strike="noStrike">
                <a:solidFill>
                  <a:srgbClr val="000000"/>
                </a:solidFill>
                <a:latin typeface="Arial"/>
              </a:rPr>
              <a:t>Click to edit the outline text format</a:t>
            </a:r>
            <a:endParaRPr b="0" lang="en-IE"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500" spc="-1" strike="noStrike">
                <a:solidFill>
                  <a:srgbClr val="000000"/>
                </a:solidFill>
                <a:latin typeface="Arial"/>
              </a:rPr>
              <a:t>Second Outline Level</a:t>
            </a:r>
            <a:endParaRPr b="0" lang="en-IE"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500" spc="-1" strike="noStrike">
                <a:solidFill>
                  <a:srgbClr val="000000"/>
                </a:solidFill>
                <a:latin typeface="Arial"/>
              </a:rPr>
              <a:t>Third Outline Level</a:t>
            </a:r>
            <a:endParaRPr b="0" lang="en-IE"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500" spc="-1" strike="noStrike">
                <a:solidFill>
                  <a:srgbClr val="000000"/>
                </a:solidFill>
                <a:latin typeface="Arial"/>
              </a:rPr>
              <a:t>Fourth Outline Level</a:t>
            </a:r>
            <a:endParaRPr b="0" lang="en-IE"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500" spc="-1" strike="noStrike">
                <a:solidFill>
                  <a:srgbClr val="000000"/>
                </a:solidFill>
                <a:latin typeface="Arial"/>
              </a:rPr>
              <a:t>Fifth Outline Level</a:t>
            </a:r>
            <a:endParaRPr b="0" lang="en-IE"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500" spc="-1" strike="noStrike">
                <a:solidFill>
                  <a:srgbClr val="000000"/>
                </a:solidFill>
                <a:latin typeface="Arial"/>
              </a:rPr>
              <a:t>Sixth Outline Level</a:t>
            </a:r>
            <a:endParaRPr b="0" lang="en-IE"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500" spc="-1" strike="noStrike">
                <a:solidFill>
                  <a:srgbClr val="000000"/>
                </a:solidFill>
                <a:latin typeface="Arial"/>
              </a:rPr>
              <a:t>Seventh Outline Level</a:t>
            </a:r>
            <a:endParaRPr b="0" lang="en-IE" sz="1500" spc="-1" strike="noStrike">
              <a:solidFill>
                <a:srgbClr val="000000"/>
              </a:solidFill>
              <a:latin typeface="Arial"/>
            </a:endParaRPr>
          </a:p>
        </p:txBody>
      </p:sp>
      <p:pic>
        <p:nvPicPr>
          <p:cNvPr id="245" name="Google Shape;540;p47" descr=""/>
          <p:cNvPicPr/>
          <p:nvPr/>
        </p:nvPicPr>
        <p:blipFill>
          <a:blip r:embed="rId6"/>
          <a:stretch/>
        </p:blipFill>
        <p:spPr>
          <a:xfrm>
            <a:off x="41040" y="419040"/>
            <a:ext cx="451800" cy="369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e8f"/>
        </a:solidFill>
      </p:bgPr>
    </p:bg>
    <p:spTree>
      <p:nvGrpSpPr>
        <p:cNvPr id="1" name=""/>
        <p:cNvGrpSpPr/>
        <p:nvPr/>
      </p:nvGrpSpPr>
      <p:grpSpPr>
        <a:xfrm>
          <a:off x="0" y="0"/>
          <a:ext cx="0" cy="0"/>
          <a:chOff x="0" y="0"/>
          <a:chExt cx="0" cy="0"/>
        </a:xfrm>
      </p:grpSpPr>
      <p:sp>
        <p:nvSpPr>
          <p:cNvPr id="282" name="Google Shape;51;p13"/>
          <p:cNvSpPr/>
          <p:nvPr/>
        </p:nvSpPr>
        <p:spPr>
          <a:xfrm>
            <a:off x="0" y="4800600"/>
            <a:ext cx="9143640" cy="342720"/>
          </a:xfrm>
          <a:prstGeom prst="rect">
            <a:avLst/>
          </a:prstGeom>
          <a:solidFill>
            <a:schemeClr val="dk2"/>
          </a:solidFill>
          <a:ln w="0">
            <a:noFill/>
          </a:ln>
        </p:spPr>
        <p:style>
          <a:lnRef idx="0"/>
          <a:fillRef idx="0"/>
          <a:effectRef idx="0"/>
          <a:fontRef idx="minor"/>
        </p:style>
      </p:sp>
      <p:sp>
        <p:nvSpPr>
          <p:cNvPr id="283" name="Google Shape;52;p13"/>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ffffff"/>
                </a:solidFill>
                <a:latin typeface="Arial"/>
                <a:ea typeface="Arial"/>
              </a:rPr>
              <a:t>PROPRIETARY AND CONFIDENTIAL</a:t>
            </a:r>
            <a:endParaRPr b="0" lang="en-IE" sz="600" spc="-1" strike="noStrike">
              <a:latin typeface="Arial"/>
            </a:endParaRPr>
          </a:p>
        </p:txBody>
      </p:sp>
      <p:pic>
        <p:nvPicPr>
          <p:cNvPr id="284" name="Google Shape;55;p13" descr=""/>
          <p:cNvPicPr/>
          <p:nvPr/>
        </p:nvPicPr>
        <p:blipFill>
          <a:blip r:embed="rId2"/>
          <a:stretch/>
        </p:blipFill>
        <p:spPr>
          <a:xfrm>
            <a:off x="260640" y="4885920"/>
            <a:ext cx="721080" cy="172800"/>
          </a:xfrm>
          <a:prstGeom prst="rect">
            <a:avLst/>
          </a:prstGeom>
          <a:ln w="0">
            <a:noFill/>
          </a:ln>
        </p:spPr>
      </p:pic>
      <p:sp>
        <p:nvSpPr>
          <p:cNvPr id="285" name="Google Shape;56;p13"/>
          <p:cNvSpPr/>
          <p:nvPr/>
        </p:nvSpPr>
        <p:spPr>
          <a:xfrm>
            <a:off x="8716320" y="4849200"/>
            <a:ext cx="2692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31071314-B0A1-431E-8453-942B5FD5920A}" type="slidenum">
              <a:rPr b="0" lang="en" sz="700" spc="-1" strike="noStrike">
                <a:solidFill>
                  <a:srgbClr val="ffffff"/>
                </a:solidFill>
                <a:latin typeface="Arial"/>
                <a:ea typeface="Arial"/>
              </a:rPr>
              <a:t>&lt;number&gt;</a:t>
            </a:fld>
            <a:endParaRPr b="0" lang="en-IE" sz="700" spc="-1" strike="noStrike">
              <a:latin typeface="Arial"/>
            </a:endParaRPr>
          </a:p>
        </p:txBody>
      </p:sp>
      <p:pic>
        <p:nvPicPr>
          <p:cNvPr id="286" name="Google Shape;542;p48" descr=""/>
          <p:cNvPicPr/>
          <p:nvPr/>
        </p:nvPicPr>
        <p:blipFill>
          <a:blip r:embed="rId3"/>
          <a:stretch/>
        </p:blipFill>
        <p:spPr>
          <a:xfrm>
            <a:off x="364320" y="2512080"/>
            <a:ext cx="1278360" cy="418320"/>
          </a:xfrm>
          <a:prstGeom prst="rect">
            <a:avLst/>
          </a:prstGeom>
          <a:ln w="0">
            <a:noFill/>
          </a:ln>
        </p:spPr>
      </p:pic>
      <p:sp>
        <p:nvSpPr>
          <p:cNvPr id="287" name="Google Shape;543;p48"/>
          <p:cNvSpPr/>
          <p:nvPr/>
        </p:nvSpPr>
        <p:spPr>
          <a:xfrm>
            <a:off x="0" y="4800600"/>
            <a:ext cx="9143640" cy="342720"/>
          </a:xfrm>
          <a:prstGeom prst="rect">
            <a:avLst/>
          </a:prstGeom>
          <a:solidFill>
            <a:schemeClr val="lt1"/>
          </a:solidFill>
          <a:ln w="0">
            <a:noFill/>
          </a:ln>
        </p:spPr>
        <p:style>
          <a:lnRef idx="0"/>
          <a:fillRef idx="0"/>
          <a:effectRef idx="0"/>
          <a:fontRef idx="minor"/>
        </p:style>
      </p:sp>
      <p:pic>
        <p:nvPicPr>
          <p:cNvPr id="288" name="Google Shape;544;p48" descr=""/>
          <p:cNvPicPr/>
          <p:nvPr/>
        </p:nvPicPr>
        <p:blipFill>
          <a:blip r:embed="rId4">
            <a:alphaModFix amt="10000"/>
          </a:blip>
          <a:stretch/>
        </p:blipFill>
        <p:spPr>
          <a:xfrm>
            <a:off x="4952880" y="0"/>
            <a:ext cx="4190760" cy="4505040"/>
          </a:xfrm>
          <a:prstGeom prst="rect">
            <a:avLst/>
          </a:prstGeom>
          <a:ln w="0">
            <a:noFill/>
          </a:ln>
        </p:spPr>
      </p:pic>
      <p:sp>
        <p:nvSpPr>
          <p:cNvPr id="289" name="PlaceHolder 1"/>
          <p:cNvSpPr>
            <a:spLocks noGrp="1"/>
          </p:cNvSpPr>
          <p:nvPr>
            <p:ph type="title"/>
          </p:nvPr>
        </p:nvSpPr>
        <p:spPr>
          <a:xfrm>
            <a:off x="548640" y="1140120"/>
            <a:ext cx="7967520" cy="1431360"/>
          </a:xfrm>
          <a:prstGeom prst="rect">
            <a:avLst/>
          </a:prstGeom>
          <a:noFill/>
          <a:ln w="0">
            <a:noFill/>
          </a:ln>
        </p:spPr>
        <p:txBody>
          <a:bodyPr lIns="0" rIns="0" tIns="34200" bIns="34200" anchor="b">
            <a:noAutofit/>
          </a:bodyPr>
          <a:p>
            <a:r>
              <a:rPr b="0" lang="en-IE" sz="3800" spc="-1" strike="noStrike">
                <a:solidFill>
                  <a:srgbClr val="000000"/>
                </a:solidFill>
                <a:latin typeface="Arial"/>
              </a:rPr>
              <a:t>Click to edit the title text format</a:t>
            </a:r>
            <a:endParaRPr b="0" lang="en-IE" sz="3800" spc="-1" strike="noStrike">
              <a:solidFill>
                <a:srgbClr val="000000"/>
              </a:solidFill>
              <a:latin typeface="Arial"/>
            </a:endParaRPr>
          </a:p>
        </p:txBody>
      </p:sp>
      <p:pic>
        <p:nvPicPr>
          <p:cNvPr id="290" name="Google Shape;546;p48" descr="A picture containing food, drawing&#10;&#10;Description automatically generated"/>
          <p:cNvPicPr/>
          <p:nvPr/>
        </p:nvPicPr>
        <p:blipFill>
          <a:blip r:embed="rId5"/>
          <a:stretch/>
        </p:blipFill>
        <p:spPr>
          <a:xfrm>
            <a:off x="259560" y="4881600"/>
            <a:ext cx="723600" cy="180720"/>
          </a:xfrm>
          <a:prstGeom prst="rect">
            <a:avLst/>
          </a:prstGeom>
          <a:ln w="0">
            <a:noFill/>
          </a:ln>
        </p:spPr>
      </p:pic>
      <p:pic>
        <p:nvPicPr>
          <p:cNvPr id="291" name="Google Shape;547;p48" descr=""/>
          <p:cNvPicPr/>
          <p:nvPr/>
        </p:nvPicPr>
        <p:blipFill>
          <a:blip r:embed="rId6"/>
          <a:stretch/>
        </p:blipFill>
        <p:spPr>
          <a:xfrm>
            <a:off x="8741520" y="4969800"/>
            <a:ext cx="221400" cy="161640"/>
          </a:xfrm>
          <a:prstGeom prst="rect">
            <a:avLst/>
          </a:prstGeom>
          <a:ln w="0">
            <a:noFill/>
          </a:ln>
        </p:spPr>
      </p:pic>
      <p:sp>
        <p:nvSpPr>
          <p:cNvPr id="292" name="Google Shape;548;p48"/>
          <p:cNvSpPr/>
          <p:nvPr/>
        </p:nvSpPr>
        <p:spPr>
          <a:xfrm>
            <a:off x="8665920" y="4832640"/>
            <a:ext cx="362880" cy="273600"/>
          </a:xfrm>
          <a:prstGeom prst="rect">
            <a:avLst/>
          </a:prstGeom>
          <a:noFill/>
          <a:ln w="0">
            <a:noFill/>
          </a:ln>
        </p:spPr>
        <p:style>
          <a:lnRef idx="0"/>
          <a:fillRef idx="0"/>
          <a:effectRef idx="0"/>
          <a:fontRef idx="minor"/>
        </p:style>
        <p:txBody>
          <a:bodyPr lIns="0" rIns="0" tIns="34200" bIns="34200" anchor="ctr">
            <a:noAutofit/>
          </a:bodyPr>
          <a:p>
            <a:pPr algn="ctr">
              <a:lnSpc>
                <a:spcPct val="100000"/>
              </a:lnSpc>
              <a:buNone/>
              <a:tabLst>
                <a:tab algn="l" pos="0"/>
              </a:tabLst>
            </a:pPr>
            <a:fld id="{37FBA4FE-AAF7-4998-98DA-DF173BB1E68E}" type="slidenum">
              <a:rPr b="0" lang="en" sz="700" spc="-1" strike="noStrike">
                <a:solidFill>
                  <a:srgbClr val="1c1c1c"/>
                </a:solidFill>
                <a:latin typeface="Arial"/>
                <a:ea typeface="Arial"/>
              </a:rPr>
              <a:t>&lt;number&gt;</a:t>
            </a:fld>
            <a:endParaRPr b="0" lang="en-IE" sz="700" spc="-1" strike="noStrike">
              <a:latin typeface="Arial"/>
            </a:endParaRPr>
          </a:p>
        </p:txBody>
      </p:sp>
      <p:sp>
        <p:nvSpPr>
          <p:cNvPr id="293" name="Google Shape;549;p48"/>
          <p:cNvSpPr/>
          <p:nvPr/>
        </p:nvSpPr>
        <p:spPr>
          <a:xfrm>
            <a:off x="0" y="4904280"/>
            <a:ext cx="9142920" cy="159480"/>
          </a:xfrm>
          <a:prstGeom prst="rect">
            <a:avLst/>
          </a:prstGeom>
          <a:noFill/>
          <a:ln w="0">
            <a:noFill/>
          </a:ln>
        </p:spPr>
        <p:style>
          <a:lnRef idx="0"/>
          <a:fillRef idx="0"/>
          <a:effectRef idx="0"/>
          <a:fontRef idx="minor"/>
        </p:style>
        <p:txBody>
          <a:bodyPr lIns="68400" rIns="68400" tIns="34200" bIns="34200" anchor="t">
            <a:spAutoFit/>
          </a:bodyPr>
          <a:p>
            <a:pPr algn="ctr">
              <a:lnSpc>
                <a:spcPct val="100000"/>
              </a:lnSpc>
              <a:buNone/>
              <a:tabLst>
                <a:tab algn="l" pos="0"/>
              </a:tabLst>
            </a:pPr>
            <a:r>
              <a:rPr b="0" lang="en" sz="600" spc="-1" strike="noStrike">
                <a:solidFill>
                  <a:srgbClr val="1c1c1c"/>
                </a:solidFill>
                <a:latin typeface="Arial"/>
                <a:ea typeface="Arial"/>
              </a:rPr>
              <a:t>PROPRIETARY AND CONFIDENTIAL</a:t>
            </a:r>
            <a:endParaRPr b="0" lang="en-IE" sz="600" spc="-1" strike="noStrike">
              <a:latin typeface="Arial"/>
            </a:endParaRPr>
          </a:p>
        </p:txBody>
      </p:sp>
      <p:sp>
        <p:nvSpPr>
          <p:cNvPr id="294" name="Google Shape;550;p48"/>
          <p:cNvSpPr/>
          <p:nvPr/>
        </p:nvSpPr>
        <p:spPr>
          <a:xfrm>
            <a:off x="0" y="-282600"/>
            <a:ext cx="1115640" cy="230400"/>
          </a:xfrm>
          <a:prstGeom prst="rect">
            <a:avLst/>
          </a:prstGeom>
          <a:noFill/>
          <a:ln w="0">
            <a:noFill/>
          </a:ln>
        </p:spPr>
        <p:style>
          <a:lnRef idx="0"/>
          <a:fillRef idx="0"/>
          <a:effectRef idx="0"/>
          <a:fontRef idx="minor"/>
        </p:style>
        <p:txBody>
          <a:bodyPr lIns="68400" rIns="68400" tIns="34200" bIns="34200" anchor="t">
            <a:noAutofit/>
          </a:bodyPr>
          <a:p>
            <a:pPr>
              <a:lnSpc>
                <a:spcPct val="100000"/>
              </a:lnSpc>
              <a:buNone/>
              <a:tabLst>
                <a:tab algn="l" pos="0"/>
              </a:tabLst>
            </a:pPr>
            <a:r>
              <a:rPr b="1" lang="en" sz="1100" spc="-1" strike="noStrike">
                <a:solidFill>
                  <a:srgbClr val="1c1c1c"/>
                </a:solidFill>
                <a:latin typeface="Arial"/>
                <a:ea typeface="Arial"/>
              </a:rPr>
              <a:t>Section Header</a:t>
            </a:r>
            <a:endParaRPr b="0" lang="en-IE" sz="1100" spc="-1" strike="noStrike">
              <a:latin typeface="Arial"/>
            </a:endParaRPr>
          </a:p>
        </p:txBody>
      </p:sp>
      <p:sp>
        <p:nvSpPr>
          <p:cNvPr id="29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0" y="1086480"/>
            <a:ext cx="3858120" cy="1777680"/>
          </a:xfrm>
          <a:prstGeom prst="rect">
            <a:avLst/>
          </a:prstGeom>
          <a:noFill/>
          <a:ln w="0">
            <a:noFill/>
          </a:ln>
        </p:spPr>
        <p:txBody>
          <a:bodyPr tIns="91440" bIns="91440" anchor="t">
            <a:noAutofit/>
          </a:bodyPr>
          <a:p>
            <a:r>
              <a:rPr b="0" lang="en-IE" sz="5300" spc="-1" strike="noStrike">
                <a:solidFill>
                  <a:srgbClr val="000000"/>
                </a:solidFill>
                <a:latin typeface="Arial"/>
              </a:rPr>
              <a:t>Click to edit the title text format</a:t>
            </a:r>
            <a:endParaRPr b="0" lang="en-IE" sz="5300" spc="-1" strike="noStrike">
              <a:solidFill>
                <a:srgbClr val="000000"/>
              </a:solidFill>
              <a:latin typeface="Arial"/>
            </a:endParaRPr>
          </a:p>
        </p:txBody>
      </p:sp>
      <p:sp>
        <p:nvSpPr>
          <p:cNvPr id="33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d"/>
        </a:solidFill>
      </p:bgPr>
    </p:bg>
    <p:spTree>
      <p:nvGrpSpPr>
        <p:cNvPr id="1" name=""/>
        <p:cNvGrpSpPr/>
        <p:nvPr/>
      </p:nvGrpSpPr>
      <p:grpSpPr>
        <a:xfrm>
          <a:off x="0" y="0"/>
          <a:ext cx="0" cy="0"/>
          <a:chOff x="0" y="0"/>
          <a:chExt cx="0" cy="0"/>
        </a:xfrm>
      </p:grpSpPr>
      <p:sp>
        <p:nvSpPr>
          <p:cNvPr id="370" name="PlaceHolder 1"/>
          <p:cNvSpPr>
            <a:spLocks noGrp="1"/>
          </p:cNvSpPr>
          <p:nvPr>
            <p:ph type="title"/>
          </p:nvPr>
        </p:nvSpPr>
        <p:spPr>
          <a:xfrm>
            <a:off x="3769920" y="1791720"/>
            <a:ext cx="4660920" cy="841320"/>
          </a:xfrm>
          <a:prstGeom prst="rect">
            <a:avLst/>
          </a:prstGeom>
          <a:noFill/>
          <a:ln w="0">
            <a:noFill/>
          </a:ln>
        </p:spPr>
        <p:txBody>
          <a:bodyPr tIns="91440" bIns="91440" anchor="ctr">
            <a:noAutofit/>
          </a:bodyPr>
          <a:p>
            <a:r>
              <a:rPr b="0" lang="en-IE" sz="4500" spc="-1" strike="noStrike">
                <a:solidFill>
                  <a:srgbClr val="000000"/>
                </a:solidFill>
                <a:latin typeface="Arial"/>
              </a:rPr>
              <a:t>Click to edit the title text format</a:t>
            </a:r>
            <a:endParaRPr b="0" lang="en-IE" sz="4500" spc="-1" strike="noStrike">
              <a:solidFill>
                <a:srgbClr val="000000"/>
              </a:solidFill>
              <a:latin typeface="Arial"/>
            </a:endParaRPr>
          </a:p>
        </p:txBody>
      </p:sp>
      <p:sp>
        <p:nvSpPr>
          <p:cNvPr id="37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E" sz="1400" spc="-1" strike="noStrike">
                <a:solidFill>
                  <a:srgbClr val="000000"/>
                </a:solidFill>
                <a:latin typeface="Arial"/>
              </a:rPr>
              <a:t>Click to edit the outline text format</a:t>
            </a:r>
            <a:endParaRPr b="0" lang="en-IE"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E" sz="1400" spc="-1" strike="noStrike">
                <a:solidFill>
                  <a:srgbClr val="000000"/>
                </a:solidFill>
                <a:latin typeface="Arial"/>
              </a:rPr>
              <a:t>Second Outline Level</a:t>
            </a:r>
            <a:endParaRPr b="0" lang="en-IE"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E" sz="1400" spc="-1" strike="noStrike">
                <a:solidFill>
                  <a:srgbClr val="000000"/>
                </a:solidFill>
                <a:latin typeface="Arial"/>
              </a:rPr>
              <a:t>Third Outline Level</a:t>
            </a:r>
            <a:endParaRPr b="0" lang="en-IE"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E" sz="1400" spc="-1" strike="noStrike">
                <a:solidFill>
                  <a:srgbClr val="000000"/>
                </a:solidFill>
                <a:latin typeface="Arial"/>
              </a:rPr>
              <a:t>Fourth Outline Level</a:t>
            </a:r>
            <a:endParaRPr b="0" lang="en-IE"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slideLayout" Target="../slideLayouts/slideLayout61.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www.linkedin.com/in/john-lynch-b05182a" TargetMode="External"/><Relationship Id="rId2" Type="http://schemas.openxmlformats.org/officeDocument/2006/relationships/image" Target="../media/image50.png"/><Relationship Id="rId3" Type="http://schemas.openxmlformats.org/officeDocument/2006/relationships/hyperlink" Target="https://www.jambottech.com" TargetMode="External"/><Relationship Id="rId4" Type="http://schemas.openxmlformats.org/officeDocument/2006/relationships/hyperlink" Target="https://www.linkedin.com/in/jambottech-learning-hubs1/" TargetMode="External"/><Relationship Id="rId5" Type="http://schemas.openxmlformats.org/officeDocument/2006/relationships/slideLayout" Target="../slideLayouts/slideLayout61.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86.xml"/>
</Relationships>
</file>

<file path=ppt/slides/_rels/slide1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09.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png"/><Relationship Id="rId3" Type="http://schemas.openxmlformats.org/officeDocument/2006/relationships/slideLayout" Target="../slideLayouts/slideLayout133.xml"/>
</Relationships>
</file>

<file path=ppt/slides/_rels/slide2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21.xml"/>
</Relationships>
</file>

<file path=ppt/slides/_rels/slide2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21.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4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6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slideLayout" Target="../slideLayouts/slideLayout169.xml"/><Relationship Id="rId7"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69.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69.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hyperlink" Target="https://www.opencve.io" TargetMode="External"/><Relationship Id="rId2" Type="http://schemas.openxmlformats.org/officeDocument/2006/relationships/hyperlink" Target="https://www.zaproxy.org/" TargetMode="External"/><Relationship Id="rId3" Type="http://schemas.openxmlformats.org/officeDocument/2006/relationships/hyperlink" Target="https://github.com/intel/cve-bin-tool" TargetMode="External"/><Relationship Id="rId4" Type="http://schemas.openxmlformats.org/officeDocument/2006/relationships/hyperlink" Target="https://www.splunk.com/" TargetMode="External"/><Relationship Id="rId5" Type="http://schemas.openxmlformats.org/officeDocument/2006/relationships/hyperlink" Target="https://www.elastic.co/elastic-stack" TargetMode="External"/><Relationship Id="rId6" Type="http://schemas.openxmlformats.org/officeDocument/2006/relationships/hyperlink" Target="https://www.elastic.co/elastic-stack" TargetMode="External"/><Relationship Id="rId7" Type="http://schemas.openxmlformats.org/officeDocument/2006/relationships/hyperlink" Target="https://www.tenable.com/products/nessus/nessus-professional" TargetMode="External"/><Relationship Id="rId8" Type="http://schemas.openxmlformats.org/officeDocument/2006/relationships/hyperlink" Target="https://www.imperva.com/" TargetMode="External"/><Relationship Id="rId9" Type="http://schemas.openxmlformats.org/officeDocument/2006/relationships/hyperlink" Target="https://cve.org" TargetMode="External"/><Relationship Id="rId10" Type="http://schemas.openxmlformats.org/officeDocument/2006/relationships/hyperlink" Target="https://developers.cloudflare.com/waf" TargetMode="External"/><Relationship Id="rId11" Type="http://schemas.openxmlformats.org/officeDocument/2006/relationships/hyperlink" Target="https://one.google.com/" TargetMode="External"/><Relationship Id="rId12" Type="http://schemas.openxmlformats.org/officeDocument/2006/relationships/hyperlink" Target="https://www.nccoe.nist.gov/publication/1800-26/VolA/index.html" TargetMode="External"/><Relationship Id="rId13" Type="http://schemas.openxmlformats.org/officeDocument/2006/relationships/hyperlink" Target="https://aws.amazon.com/what-is/devsecops/#:~:text=building%20the%20software.-,What%20does%20DevSecOps%20stand%20for%3F,they%20are%20building%20software%20applications." TargetMode="External"/><Relationship Id="rId14" Type="http://schemas.openxmlformats.org/officeDocument/2006/relationships/hyperlink" Target="https://www.enisa.europa.eu/topics/cyber-threats/threats-and-trends" TargetMode="External"/><Relationship Id="rId15" Type="http://schemas.openxmlformats.org/officeDocument/2006/relationships/hyperlink" Target="https://www.dataprotection.ie/" TargetMode="External"/><Relationship Id="rId16" Type="http://schemas.openxmlformats.org/officeDocument/2006/relationships/hyperlink" Target="https://learn.microsoft.com/en-us/azure/security/fundamentals/shared-responsibility" TargetMode="External"/><Relationship Id="rId17" Type="http://schemas.openxmlformats.org/officeDocument/2006/relationships/hyperlink" Target="https://owasp.org/" TargetMode="External"/><Relationship Id="rId18" Type="http://schemas.openxmlformats.org/officeDocument/2006/relationships/image" Target="../media/image79.png"/><Relationship Id="rId19" Type="http://schemas.openxmlformats.org/officeDocument/2006/relationships/slideLayout" Target="../slideLayouts/slideLayout145.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38.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38.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slideLayout" Target="../slideLayouts/slideLayout181.xml"/><Relationship Id="rId10"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8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38.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8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8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8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98.gif"/><Relationship Id="rId2" Type="http://schemas.openxmlformats.org/officeDocument/2006/relationships/slideLayout" Target="../slideLayouts/slideLayout18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99.gif"/><Relationship Id="rId2" Type="http://schemas.openxmlformats.org/officeDocument/2006/relationships/slideLayout" Target="../slideLayouts/slideLayout18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1.xml.rels><?xml version="1.0" encoding="UTF-8"?>
<Relationships xmlns="http://schemas.openxmlformats.org/package/2006/relationships"><Relationship Id="rId1" Type="http://schemas.openxmlformats.org/officeDocument/2006/relationships/hyperlink" Target="https://docs.aws.amazon.com/IAM/latest/UserGuide/introduction.html" TargetMode="External"/><Relationship Id="rId2" Type="http://schemas.openxmlformats.org/officeDocument/2006/relationships/hyperlink" Target="https://www.oracle.com/ie/security/identity-management/" TargetMode="External"/><Relationship Id="rId3" Type="http://schemas.openxmlformats.org/officeDocument/2006/relationships/hyperlink" Target="https://cloud.google.com/security/products/iam" TargetMode="External"/><Relationship Id="rId4" Type="http://schemas.openxmlformats.org/officeDocument/2006/relationships/hyperlink" Target="https://www.ibm.com/services/identity-access-management" TargetMode="External"/><Relationship Id="rId5" Type="http://schemas.openxmlformats.org/officeDocument/2006/relationships/hyperlink" Target="https://developer.greenlake.hpe.com/docs/greenlake/services/iam/" TargetMode="External"/><Relationship Id="rId6" Type="http://schemas.openxmlformats.org/officeDocument/2006/relationships/hyperlink" Target="https://azure.microsoft.com/en-us/products/microsoft-entra-ds" TargetMode="External"/><Relationship Id="rId7" Type="http://schemas.openxmlformats.org/officeDocument/2006/relationships/hyperlink" Target="https://www.alibabacloud.com/help/en/idaas/" TargetMode="External"/><Relationship Id="rId8" Type="http://schemas.openxmlformats.org/officeDocument/2006/relationships/hyperlink" Target="https://www.tencentcloud.com/products/cam" TargetMode="External"/><Relationship Id="rId9" Type="http://schemas.openxmlformats.org/officeDocument/2006/relationships/hyperlink" Target="https://en.wikipedia.org/wiki/Compatible_Time-Sharing_System" TargetMode="External"/><Relationship Id="rId10" Type="http://schemas.openxmlformats.org/officeDocument/2006/relationships/hyperlink" Target="https://www.linkedin.com/pulse/history-identity-access-management-iwan-buchler-/" TargetMode="External"/><Relationship Id="rId11" Type="http://schemas.openxmlformats.org/officeDocument/2006/relationships/hyperlink" Target="https://en.wikipedia.org/wiki/Kerberos_(protocol)" TargetMode="External"/><Relationship Id="rId12" Type="http://schemas.openxmlformats.org/officeDocument/2006/relationships/hyperlink" Target="https://ldap.com/a-history-and-technical-overview-of-ldap/" TargetMode="External"/><Relationship Id="rId13" Type="http://schemas.openxmlformats.org/officeDocument/2006/relationships/hyperlink" Target="https://en.wikipedia.org/wiki/Cloud_computing#History" TargetMode="External"/><Relationship Id="rId14" Type="http://schemas.openxmlformats.org/officeDocument/2006/relationships/hyperlink" Target="https://www.aboutamazon.eu/what-we-do/amazon-web-services" TargetMode="External"/><Relationship Id="rId15" Type="http://schemas.openxmlformats.org/officeDocument/2006/relationships/hyperlink" Target="https://aws.permissions.cloud/" TargetMode="External"/><Relationship Id="rId16" Type="http://schemas.openxmlformats.org/officeDocument/2006/relationships/hyperlink" Target="https://awspolicygen.s3.amazonaws.com/policygen.html" TargetMode="External"/><Relationship Id="rId17" Type="http://schemas.openxmlformats.org/officeDocument/2006/relationships/hyperlink" Target="https://matduggan.com/iam-is-the-worst/" TargetMode="External"/><Relationship Id="rId18" Type="http://schemas.openxmlformats.org/officeDocument/2006/relationships/hyperlink" Target="https://news.ycombinator.com/item?id=39714155" TargetMode="External"/><Relationship Id="rId19" Type="http://schemas.openxmlformats.org/officeDocument/2006/relationships/hyperlink" Target="https://github.com/salesforce/policy_sentry/" TargetMode="External"/><Relationship Id="rId20" Type="http://schemas.openxmlformats.org/officeDocument/2006/relationships/hyperlink" Target="https://github.com/Netflix/consoleme" TargetMode="External"/><Relationship Id="rId21" Type="http://schemas.openxmlformats.org/officeDocument/2006/relationships/hyperlink" Target="https://docs.aws.amazon.com/whitepapers/latest/organizing-your-aws-environment/organizing-your-aws-environment.html" TargetMode="External"/><Relationship Id="rId22" Type="http://schemas.openxmlformats.org/officeDocument/2006/relationships/hyperlink" Target="https://github.com/iann0036/iamlive?tab=readme-ov-file" TargetMode="External"/><Relationship Id="rId23" Type="http://schemas.openxmlformats.org/officeDocument/2006/relationships/hyperlink" Target="https://docs.aws.amazon.com/IAM/latest/UserGuide/access_policies_access-advisor.html" TargetMode="External"/><Relationship Id="rId24" Type="http://schemas.openxmlformats.org/officeDocument/2006/relationships/hyperlink" Target="https://aws.permissions.cloud/" TargetMode="External"/><Relationship Id="rId25" Type="http://schemas.openxmlformats.org/officeDocument/2006/relationships/hyperlink" Target="https://dl.acm.org/doi/10.1145/3546068" TargetMode="External"/><Relationship Id="rId26" Type="http://schemas.openxmlformats.org/officeDocument/2006/relationships/hyperlink" Target="https://infosec.rodeo/posts/thoughts-on-aws-iam/" TargetMode="External"/><Relationship Id="rId27" Type="http://schemas.openxmlformats.org/officeDocument/2006/relationships/slideLayout" Target="../slideLayouts/slideLayout181.xml"/>
</Relationships>
</file>

<file path=ppt/slides/_rels/slide52.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slideLayout" Target="../slideLayouts/slideLayout19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ubTitle"/>
          </p:nvPr>
        </p:nvSpPr>
        <p:spPr>
          <a:xfrm>
            <a:off x="542880" y="380880"/>
            <a:ext cx="8057880" cy="468720"/>
          </a:xfrm>
          <a:prstGeom prst="rect">
            <a:avLst/>
          </a:prstGeom>
          <a:noFill/>
          <a:ln w="0">
            <a:noFill/>
          </a:ln>
        </p:spPr>
        <p:txBody>
          <a:bodyPr lIns="0" rIns="0" tIns="34200" bIns="34200" anchor="t">
            <a:noAutofit/>
          </a:bodyPr>
          <a:p>
            <a:pPr algn="ctr">
              <a:lnSpc>
                <a:spcPct val="90000"/>
              </a:lnSpc>
              <a:buNone/>
              <a:tabLst>
                <a:tab algn="l" pos="0"/>
              </a:tabLst>
            </a:pPr>
            <a:r>
              <a:rPr b="1" lang="en" sz="6400" spc="-1" strike="noStrike">
                <a:solidFill>
                  <a:srgbClr val="ffffff"/>
                </a:solidFill>
                <a:latin typeface="Arial"/>
                <a:ea typeface="Arial"/>
              </a:rPr>
              <a:t>Welcome </a:t>
            </a:r>
            <a:endParaRPr b="0" lang="en-IE" sz="6400" spc="-1" strike="noStrike">
              <a:latin typeface="Arial"/>
            </a:endParaRPr>
          </a:p>
        </p:txBody>
      </p:sp>
      <p:grpSp>
        <p:nvGrpSpPr>
          <p:cNvPr id="864" name="Google Shape;729;p88"/>
          <p:cNvGrpSpPr/>
          <p:nvPr/>
        </p:nvGrpSpPr>
        <p:grpSpPr>
          <a:xfrm>
            <a:off x="3135600" y="3263400"/>
            <a:ext cx="3328200" cy="619560"/>
            <a:chOff x="3135600" y="3263400"/>
            <a:chExt cx="3328200" cy="619560"/>
          </a:xfrm>
        </p:grpSpPr>
        <p:pic>
          <p:nvPicPr>
            <p:cNvPr id="865" name="Google Shape;730;p88" descr=""/>
            <p:cNvPicPr/>
            <p:nvPr/>
          </p:nvPicPr>
          <p:blipFill>
            <a:blip r:embed="rId1"/>
            <a:stretch/>
          </p:blipFill>
          <p:spPr>
            <a:xfrm>
              <a:off x="3135600" y="3263400"/>
              <a:ext cx="619560" cy="619560"/>
            </a:xfrm>
            <a:prstGeom prst="rect">
              <a:avLst/>
            </a:prstGeom>
            <a:ln w="0">
              <a:noFill/>
            </a:ln>
          </p:spPr>
        </p:pic>
        <p:sp>
          <p:nvSpPr>
            <p:cNvPr id="866" name="Google Shape;731;p88"/>
            <p:cNvSpPr/>
            <p:nvPr/>
          </p:nvSpPr>
          <p:spPr>
            <a:xfrm>
              <a:off x="3755520" y="3296880"/>
              <a:ext cx="2708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2100" spc="-1" strike="noStrike">
                  <a:solidFill>
                    <a:srgbClr val="ffffff"/>
                  </a:solidFill>
                  <a:latin typeface="Arial"/>
                  <a:ea typeface="Arial"/>
                </a:rPr>
                <a:t>Galway IT Meetup</a:t>
              </a:r>
              <a:endParaRPr b="0" lang="en-IE" sz="2100" spc="-1" strike="noStrike">
                <a:latin typeface="Arial"/>
              </a:endParaRPr>
            </a:p>
          </p:txBody>
        </p:sp>
      </p:grpSp>
      <p:pic>
        <p:nvPicPr>
          <p:cNvPr id="867" name="Google Shape;732;p88" descr=""/>
          <p:cNvPicPr/>
          <p:nvPr/>
        </p:nvPicPr>
        <p:blipFill>
          <a:blip r:embed="rId2"/>
          <a:stretch/>
        </p:blipFill>
        <p:spPr>
          <a:xfrm>
            <a:off x="6464160" y="3867120"/>
            <a:ext cx="2436120" cy="584280"/>
          </a:xfrm>
          <a:prstGeom prst="rect">
            <a:avLst/>
          </a:prstGeom>
          <a:ln w="0">
            <a:noFill/>
          </a:ln>
        </p:spPr>
      </p:pic>
      <p:sp>
        <p:nvSpPr>
          <p:cNvPr id="868" name="PlaceHolder 2"/>
          <p:cNvSpPr>
            <a:spLocks noGrp="1"/>
          </p:cNvSpPr>
          <p:nvPr>
            <p:ph type="subTitle"/>
          </p:nvPr>
        </p:nvSpPr>
        <p:spPr>
          <a:xfrm>
            <a:off x="660240" y="1868400"/>
            <a:ext cx="8057880" cy="468720"/>
          </a:xfrm>
          <a:prstGeom prst="rect">
            <a:avLst/>
          </a:prstGeom>
          <a:noFill/>
          <a:ln w="0">
            <a:noFill/>
          </a:ln>
        </p:spPr>
        <p:txBody>
          <a:bodyPr lIns="0" rIns="0" tIns="34200" bIns="34200" anchor="t">
            <a:noAutofit/>
          </a:bodyPr>
          <a:p>
            <a:pPr algn="ctr">
              <a:lnSpc>
                <a:spcPct val="90000"/>
              </a:lnSpc>
              <a:buNone/>
              <a:tabLst>
                <a:tab algn="l" pos="0"/>
              </a:tabLst>
            </a:pPr>
            <a:r>
              <a:rPr b="1" lang="en" sz="3700" spc="-1" strike="noStrike">
                <a:solidFill>
                  <a:srgbClr val="ffffff"/>
                </a:solidFill>
                <a:latin typeface="Arial"/>
                <a:ea typeface="Arial"/>
              </a:rPr>
              <a:t>Galway IT 1.3 / Cloud Meetup </a:t>
            </a:r>
            <a:endParaRPr b="0" lang="en-IE" sz="3700" spc="-1" strike="noStrike">
              <a:latin typeface="Arial"/>
            </a:endParaRPr>
          </a:p>
        </p:txBody>
      </p:sp>
      <p:pic>
        <p:nvPicPr>
          <p:cNvPr id="869" name="Google Shape;734;p88" descr=""/>
          <p:cNvPicPr/>
          <p:nvPr/>
        </p:nvPicPr>
        <p:blipFill>
          <a:blip r:embed="rId3"/>
          <a:stretch/>
        </p:blipFill>
        <p:spPr>
          <a:xfrm>
            <a:off x="222480" y="3977280"/>
            <a:ext cx="2562840" cy="584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p:nvPr>
        </p:nvSpPr>
        <p:spPr>
          <a:xfrm>
            <a:off x="1328760" y="1810800"/>
            <a:ext cx="7272360" cy="1460520"/>
          </a:xfrm>
          <a:prstGeom prst="rect">
            <a:avLst/>
          </a:prstGeom>
          <a:noFill/>
          <a:ln w="0">
            <a:noFill/>
          </a:ln>
        </p:spPr>
        <p:txBody>
          <a:bodyPr lIns="0" rIns="0" tIns="0" bIns="0" anchor="ctr">
            <a:noAutofit/>
          </a:bodyPr>
          <a:p>
            <a:pPr>
              <a:lnSpc>
                <a:spcPct val="90000"/>
              </a:lnSpc>
              <a:spcBef>
                <a:spcPts val="499"/>
              </a:spcBef>
              <a:buNone/>
              <a:tabLst>
                <a:tab algn="l" pos="0"/>
              </a:tabLst>
            </a:pPr>
            <a:r>
              <a:rPr b="0" i="1" lang="en" sz="2400" spc="-1" strike="noStrike">
                <a:solidFill>
                  <a:srgbClr val="ffffff"/>
                </a:solidFill>
                <a:latin typeface="Arial"/>
                <a:ea typeface="Arial"/>
              </a:rPr>
              <a:t>An organisation that designs a system will inevitably produce a design whose structure is a copy of the organisation’s communication structure.</a:t>
            </a:r>
            <a:endParaRPr b="0" lang="en-IE" sz="2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a:lnSpc>
                <a:spcPct val="90000"/>
              </a:lnSpc>
              <a:spcBef>
                <a:spcPts val="499"/>
              </a:spcBef>
              <a:buNone/>
              <a:tabLst>
                <a:tab algn="l" pos="0"/>
              </a:tabLst>
            </a:pPr>
            <a:r>
              <a:rPr b="0" lang="en" sz="1200" spc="-1" strike="noStrike">
                <a:solidFill>
                  <a:srgbClr val="c4d600"/>
                </a:solidFill>
                <a:latin typeface="Arial"/>
                <a:ea typeface="Arial"/>
              </a:rPr>
              <a:t>Melvin Conway - 1968</a:t>
            </a: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548640" y="1140120"/>
            <a:ext cx="7967520" cy="1431360"/>
          </a:xfrm>
          <a:prstGeom prst="rect">
            <a:avLst/>
          </a:prstGeom>
          <a:noFill/>
          <a:ln w="0">
            <a:noFill/>
          </a:ln>
        </p:spPr>
        <p:txBody>
          <a:bodyPr lIns="0" rIns="0" tIns="34200" bIns="34200" anchor="b">
            <a:noAutofit/>
          </a:bodyPr>
          <a:p>
            <a:pPr>
              <a:lnSpc>
                <a:spcPct val="90000"/>
              </a:lnSpc>
              <a:buNone/>
              <a:tabLst>
                <a:tab algn="l" pos="0"/>
              </a:tabLst>
            </a:pPr>
            <a:r>
              <a:rPr b="0" lang="en" sz="3800" spc="-1" strike="noStrike">
                <a:solidFill>
                  <a:srgbClr val="ffffff"/>
                </a:solidFill>
                <a:latin typeface="Arial"/>
                <a:ea typeface="Arial"/>
              </a:rPr>
              <a:t>What is DDD and how can it help?</a:t>
            </a:r>
            <a:endParaRPr b="0" lang="en-IE" sz="3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0" name="Google Shape;827;p99" descr=""/>
          <p:cNvPicPr/>
          <p:nvPr/>
        </p:nvPicPr>
        <p:blipFill>
          <a:blip r:embed="rId1"/>
          <a:stretch/>
        </p:blipFill>
        <p:spPr>
          <a:xfrm>
            <a:off x="3002040" y="-480600"/>
            <a:ext cx="5895720" cy="5142960"/>
          </a:xfrm>
          <a:prstGeom prst="rect">
            <a:avLst/>
          </a:prstGeom>
          <a:ln w="0">
            <a:noFill/>
          </a:ln>
        </p:spPr>
      </p:pic>
      <p:sp>
        <p:nvSpPr>
          <p:cNvPr id="911" name="PlaceHolder 1"/>
          <p:cNvSpPr>
            <a:spLocks noGrp="1"/>
          </p:cNvSpPr>
          <p:nvPr>
            <p:ph type="title"/>
          </p:nvPr>
        </p:nvSpPr>
        <p:spPr>
          <a:xfrm>
            <a:off x="551880" y="143640"/>
            <a:ext cx="4024800" cy="704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The commerce problem! </a:t>
            </a:r>
            <a:endParaRPr b="0" lang="en-IE" sz="27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9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DDD - the what and the why </a:t>
            </a:r>
            <a:endParaRPr b="0" lang="en-IE" sz="2700" spc="-1" strike="noStrike">
              <a:solidFill>
                <a:srgbClr val="000000"/>
              </a:solidFill>
              <a:latin typeface="Arial"/>
            </a:endParaRPr>
          </a:p>
        </p:txBody>
      </p:sp>
      <p:sp>
        <p:nvSpPr>
          <p:cNvPr id="913" name="PlaceHolder 2"/>
          <p:cNvSpPr>
            <a:spLocks noGrp="1"/>
          </p:cNvSpPr>
          <p:nvPr>
            <p:ph/>
          </p:nvPr>
        </p:nvSpPr>
        <p:spPr>
          <a:xfrm>
            <a:off x="542880" y="1170720"/>
            <a:ext cx="3898800" cy="2030400"/>
          </a:xfrm>
          <a:prstGeom prst="rect">
            <a:avLst/>
          </a:prstGeom>
          <a:solidFill>
            <a:srgbClr val="ffffff"/>
          </a:solidFill>
          <a:ln w="0">
            <a:noFill/>
          </a:ln>
        </p:spPr>
        <p:txBody>
          <a:bodyPr lIns="0" rIns="0" tIns="34200" bIns="34200" anchor="t">
            <a:noAutofit/>
          </a:bodyPr>
          <a:p>
            <a:pPr>
              <a:lnSpc>
                <a:spcPct val="90000"/>
              </a:lnSpc>
              <a:spcBef>
                <a:spcPts val="499"/>
              </a:spcBef>
              <a:buNone/>
              <a:tabLst>
                <a:tab algn="l" pos="0"/>
              </a:tabLst>
            </a:pPr>
            <a:r>
              <a:rPr b="1" lang="en" sz="1500" spc="-1" strike="noStrike">
                <a:solidFill>
                  <a:srgbClr val="1c1c1c"/>
                </a:solidFill>
                <a:latin typeface="Roboto"/>
                <a:ea typeface="Roboto"/>
              </a:rPr>
              <a:t>What is DDD?</a:t>
            </a:r>
            <a:endParaRPr b="0" lang="en-IE" sz="1500" spc="-1" strike="noStrike">
              <a:solidFill>
                <a:srgbClr val="000000"/>
              </a:solidFill>
              <a:latin typeface="Arial"/>
            </a:endParaRPr>
          </a:p>
          <a:p>
            <a:pPr>
              <a:lnSpc>
                <a:spcPct val="115000"/>
              </a:lnSpc>
              <a:buNone/>
              <a:tabLst>
                <a:tab algn="l" pos="0"/>
              </a:tabLst>
            </a:pPr>
            <a:endParaRPr b="0" lang="en-IE" sz="1400" spc="-1" strike="noStrike">
              <a:solidFill>
                <a:srgbClr val="000000"/>
              </a:solidFill>
              <a:latin typeface="Arial"/>
            </a:endParaRPr>
          </a:p>
          <a:p>
            <a:pPr marL="343080" indent="-254160">
              <a:lnSpc>
                <a:spcPct val="115000"/>
              </a:lnSpc>
              <a:buClr>
                <a:srgbClr val="000000"/>
              </a:buClr>
              <a:buFont typeface="Roboto"/>
              <a:buChar char="●"/>
              <a:tabLst>
                <a:tab algn="l" pos="0"/>
              </a:tabLst>
            </a:pPr>
            <a:r>
              <a:rPr b="0" lang="en" sz="1400" spc="-1" strike="noStrike">
                <a:solidFill>
                  <a:srgbClr val="000000"/>
                </a:solidFill>
                <a:highlight>
                  <a:srgbClr val="ffffff"/>
                </a:highlight>
                <a:latin typeface="Roboto"/>
                <a:ea typeface="Roboto"/>
              </a:rPr>
              <a:t>A ‘domain’ is a software boundary that satisfies/models a business need.​</a:t>
            </a:r>
            <a:endParaRPr b="0" lang="en-IE" sz="1400" spc="-1" strike="noStrike">
              <a:solidFill>
                <a:srgbClr val="000000"/>
              </a:solidFill>
              <a:latin typeface="Arial"/>
            </a:endParaRPr>
          </a:p>
          <a:p>
            <a:pPr marL="343080">
              <a:lnSpc>
                <a:spcPct val="115000"/>
              </a:lnSpc>
              <a:buNone/>
              <a:tabLst>
                <a:tab algn="l" pos="0"/>
              </a:tabLst>
            </a:pPr>
            <a:endParaRPr b="0" lang="en-IE" sz="1400" spc="-1" strike="noStrike">
              <a:solidFill>
                <a:srgbClr val="000000"/>
              </a:solidFill>
              <a:latin typeface="Arial"/>
            </a:endParaRPr>
          </a:p>
          <a:p>
            <a:pPr marL="343080" indent="-254160">
              <a:lnSpc>
                <a:spcPct val="115000"/>
              </a:lnSpc>
              <a:buClr>
                <a:srgbClr val="000000"/>
              </a:buClr>
              <a:buFont typeface="Roboto"/>
              <a:buChar char="●"/>
              <a:tabLst>
                <a:tab algn="l" pos="0"/>
              </a:tabLst>
            </a:pPr>
            <a:r>
              <a:rPr b="0" lang="en" sz="1400" spc="-1" strike="noStrike">
                <a:solidFill>
                  <a:srgbClr val="000000"/>
                </a:solidFill>
                <a:highlight>
                  <a:srgbClr val="ffffff"/>
                </a:highlight>
                <a:latin typeface="Roboto"/>
                <a:ea typeface="Roboto"/>
              </a:rPr>
              <a:t>There are 2 core aspects to a domain:​</a:t>
            </a:r>
            <a:endParaRPr b="0" lang="en-IE" sz="1400" spc="-1" strike="noStrike">
              <a:solidFill>
                <a:srgbClr val="000000"/>
              </a:solidFill>
              <a:latin typeface="Arial"/>
            </a:endParaRPr>
          </a:p>
          <a:p>
            <a:pPr lvl="1" marL="685800" indent="-241200">
              <a:lnSpc>
                <a:spcPct val="115000"/>
              </a:lnSpc>
              <a:buClr>
                <a:srgbClr val="000000"/>
              </a:buClr>
              <a:buFont typeface="Roboto"/>
              <a:buChar char="○"/>
              <a:tabLst>
                <a:tab algn="l" pos="0"/>
              </a:tabLst>
            </a:pPr>
            <a:r>
              <a:rPr b="0" lang="en" sz="1200" spc="-1" strike="noStrike">
                <a:solidFill>
                  <a:srgbClr val="000000"/>
                </a:solidFill>
                <a:highlight>
                  <a:srgbClr val="ffffff"/>
                </a:highlight>
                <a:latin typeface="Roboto"/>
                <a:ea typeface="Roboto"/>
              </a:rPr>
              <a:t>A ‘bounded context’​</a:t>
            </a:r>
            <a:endParaRPr b="0" lang="en-IE" sz="1200" spc="-1" strike="noStrike">
              <a:solidFill>
                <a:srgbClr val="000000"/>
              </a:solidFill>
              <a:latin typeface="Arial"/>
            </a:endParaRPr>
          </a:p>
          <a:p>
            <a:pPr lvl="1" marL="685800" indent="-241200">
              <a:lnSpc>
                <a:spcPct val="115000"/>
              </a:lnSpc>
              <a:buClr>
                <a:srgbClr val="000000"/>
              </a:buClr>
              <a:buFont typeface="Roboto"/>
              <a:buChar char="○"/>
              <a:tabLst>
                <a:tab algn="l" pos="0"/>
              </a:tabLst>
            </a:pPr>
            <a:r>
              <a:rPr b="0" lang="en" sz="1200" spc="-1" strike="noStrike">
                <a:solidFill>
                  <a:srgbClr val="000000"/>
                </a:solidFill>
                <a:highlight>
                  <a:srgbClr val="ffffff"/>
                </a:highlight>
                <a:latin typeface="Roboto"/>
                <a:ea typeface="Roboto"/>
              </a:rPr>
              <a:t>A ‘ubiquitous language’​</a:t>
            </a:r>
            <a:endParaRPr b="0" lang="en-IE" sz="1200" spc="-1" strike="noStrike">
              <a:solidFill>
                <a:srgbClr val="000000"/>
              </a:solidFill>
              <a:latin typeface="Arial"/>
            </a:endParaRPr>
          </a:p>
          <a:p>
            <a:pPr>
              <a:lnSpc>
                <a:spcPct val="115000"/>
              </a:lnSpc>
              <a:spcBef>
                <a:spcPts val="499"/>
              </a:spcBef>
              <a:buNone/>
              <a:tabLst>
                <a:tab algn="l" pos="0"/>
              </a:tabLst>
            </a:pPr>
            <a:endParaRPr b="0" lang="en-IE" sz="1200" spc="-1" strike="noStrike">
              <a:solidFill>
                <a:srgbClr val="000000"/>
              </a:solidFill>
              <a:latin typeface="Arial"/>
            </a:endParaRPr>
          </a:p>
          <a:p>
            <a:pPr>
              <a:lnSpc>
                <a:spcPct val="115000"/>
              </a:lnSpc>
              <a:spcBef>
                <a:spcPts val="499"/>
              </a:spcBef>
              <a:buNone/>
              <a:tabLst>
                <a:tab algn="l" pos="0"/>
              </a:tabLst>
            </a:pPr>
            <a:endParaRPr b="0" lang="en-IE" sz="1100" spc="-1" strike="noStrike">
              <a:solidFill>
                <a:srgbClr val="000000"/>
              </a:solidFill>
              <a:latin typeface="Arial"/>
            </a:endParaRPr>
          </a:p>
          <a:p>
            <a:pPr>
              <a:lnSpc>
                <a:spcPct val="100000"/>
              </a:lnSpc>
              <a:buNone/>
              <a:tabLst>
                <a:tab algn="l" pos="0"/>
              </a:tabLst>
            </a:pPr>
            <a:endParaRPr b="0" lang="en-IE" sz="9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14" name="PlaceHolder 3"/>
          <p:cNvSpPr>
            <a:spLocks noGrp="1"/>
          </p:cNvSpPr>
          <p:nvPr>
            <p:ph/>
          </p:nvPr>
        </p:nvSpPr>
        <p:spPr>
          <a:xfrm>
            <a:off x="4947480" y="1170720"/>
            <a:ext cx="3810960" cy="2030400"/>
          </a:xfrm>
          <a:prstGeom prst="rect">
            <a:avLst/>
          </a:prstGeom>
          <a:solidFill>
            <a:srgbClr val="ffffff"/>
          </a:solidFill>
          <a:ln w="0">
            <a:noFill/>
          </a:ln>
        </p:spPr>
        <p:txBody>
          <a:bodyPr lIns="0" rIns="0" tIns="34200" bIns="34200" anchor="t">
            <a:noAutofit/>
          </a:bodyPr>
          <a:p>
            <a:pPr>
              <a:lnSpc>
                <a:spcPct val="90000"/>
              </a:lnSpc>
              <a:spcBef>
                <a:spcPts val="499"/>
              </a:spcBef>
              <a:buNone/>
              <a:tabLst>
                <a:tab algn="l" pos="0"/>
              </a:tabLst>
            </a:pPr>
            <a:r>
              <a:rPr b="1" lang="en" sz="1500" spc="-1" strike="noStrike">
                <a:solidFill>
                  <a:srgbClr val="1c1c1c"/>
                </a:solidFill>
                <a:latin typeface="Roboto"/>
                <a:ea typeface="Roboto"/>
              </a:rPr>
              <a:t>Why use it?</a:t>
            </a:r>
            <a:endParaRPr b="0" lang="en-IE" sz="1500" spc="-1" strike="noStrike">
              <a:solidFill>
                <a:srgbClr val="000000"/>
              </a:solidFill>
              <a:latin typeface="Arial"/>
            </a:endParaRPr>
          </a:p>
          <a:p>
            <a:pPr>
              <a:lnSpc>
                <a:spcPct val="115000"/>
              </a:lnSpc>
              <a:buNone/>
              <a:tabLst>
                <a:tab algn="l" pos="0"/>
              </a:tabLst>
            </a:pPr>
            <a:r>
              <a:rPr b="0" lang="en" sz="1600" spc="-1" strike="noStrike">
                <a:solidFill>
                  <a:srgbClr val="000000"/>
                </a:solidFill>
                <a:highlight>
                  <a:srgbClr val="f5f5f5"/>
                </a:highlight>
                <a:latin typeface="Arial"/>
                <a:ea typeface="Arial"/>
              </a:rPr>
              <a:t>​</a:t>
            </a:r>
            <a:endParaRPr b="0" lang="en-IE" sz="1600" spc="-1" strike="noStrike">
              <a:solidFill>
                <a:srgbClr val="000000"/>
              </a:solidFill>
              <a:latin typeface="Arial"/>
            </a:endParaRPr>
          </a:p>
          <a:p>
            <a:pPr marL="343080" indent="-254160">
              <a:lnSpc>
                <a:spcPct val="115000"/>
              </a:lnSpc>
              <a:buClr>
                <a:srgbClr val="000000"/>
              </a:buClr>
              <a:buFont typeface="Roboto"/>
              <a:buChar char="●"/>
              <a:tabLst>
                <a:tab algn="l" pos="0"/>
              </a:tabLst>
            </a:pPr>
            <a:r>
              <a:rPr b="0" lang="en" sz="1400" spc="-1" strike="noStrike">
                <a:solidFill>
                  <a:srgbClr val="000000"/>
                </a:solidFill>
                <a:highlight>
                  <a:srgbClr val="ffffff"/>
                </a:highlight>
                <a:latin typeface="Roboto"/>
                <a:ea typeface="Roboto"/>
              </a:rPr>
              <a:t>Business first - modelling the unique business needs.​</a:t>
            </a:r>
            <a:endParaRPr b="0" lang="en-IE" sz="1400" spc="-1" strike="noStrike">
              <a:solidFill>
                <a:srgbClr val="000000"/>
              </a:solidFill>
              <a:latin typeface="Arial"/>
            </a:endParaRPr>
          </a:p>
          <a:p>
            <a:pPr marL="343080">
              <a:lnSpc>
                <a:spcPct val="115000"/>
              </a:lnSpc>
              <a:buNone/>
              <a:tabLst>
                <a:tab algn="l" pos="0"/>
              </a:tabLst>
            </a:pPr>
            <a:endParaRPr b="0" lang="en-IE" sz="1400" spc="-1" strike="noStrike">
              <a:solidFill>
                <a:srgbClr val="000000"/>
              </a:solidFill>
              <a:latin typeface="Arial"/>
            </a:endParaRPr>
          </a:p>
          <a:p>
            <a:pPr marL="343080" indent="-254160">
              <a:lnSpc>
                <a:spcPct val="115000"/>
              </a:lnSpc>
              <a:buClr>
                <a:srgbClr val="000000"/>
              </a:buClr>
              <a:buFont typeface="Roboto"/>
              <a:buChar char="●"/>
              <a:tabLst>
                <a:tab algn="l" pos="0"/>
              </a:tabLst>
            </a:pPr>
            <a:r>
              <a:rPr b="0" lang="en" sz="1400" spc="-1" strike="noStrike">
                <a:solidFill>
                  <a:srgbClr val="000000"/>
                </a:solidFill>
                <a:highlight>
                  <a:srgbClr val="ffffff"/>
                </a:highlight>
                <a:latin typeface="Roboto"/>
                <a:ea typeface="Roboto"/>
              </a:rPr>
              <a:t>Provide clarity. Avoid the ‘big ball of mud’.​</a:t>
            </a:r>
            <a:endParaRPr b="0" lang="en-IE" sz="1400" spc="-1" strike="noStrike">
              <a:solidFill>
                <a:srgbClr val="000000"/>
              </a:solidFill>
              <a:latin typeface="Arial"/>
            </a:endParaRPr>
          </a:p>
          <a:p>
            <a:pPr marL="343080">
              <a:lnSpc>
                <a:spcPct val="115000"/>
              </a:lnSpc>
              <a:buNone/>
              <a:tabLst>
                <a:tab algn="l" pos="0"/>
              </a:tabLst>
            </a:pPr>
            <a:endParaRPr b="0" lang="en-IE" sz="1400" spc="-1" strike="noStrike">
              <a:solidFill>
                <a:srgbClr val="000000"/>
              </a:solidFill>
              <a:latin typeface="Arial"/>
            </a:endParaRPr>
          </a:p>
          <a:p>
            <a:pPr marL="343080" indent="-254160">
              <a:lnSpc>
                <a:spcPct val="115000"/>
              </a:lnSpc>
              <a:buClr>
                <a:srgbClr val="000000"/>
              </a:buClr>
              <a:buFont typeface="Roboto"/>
              <a:buChar char="●"/>
              <a:tabLst>
                <a:tab algn="l" pos="0"/>
              </a:tabLst>
            </a:pPr>
            <a:r>
              <a:rPr b="0" lang="en" sz="1400" spc="-1" strike="noStrike">
                <a:solidFill>
                  <a:srgbClr val="000000"/>
                </a:solidFill>
                <a:highlight>
                  <a:srgbClr val="ffffff"/>
                </a:highlight>
                <a:latin typeface="Roboto"/>
                <a:ea typeface="Roboto"/>
              </a:rPr>
              <a:t>Helps develop ‘right sized, ‘right value’ services.​</a:t>
            </a:r>
            <a:endParaRPr b="0" lang="en-IE"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9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How do we define a domain?</a:t>
            </a:r>
            <a:endParaRPr b="0" lang="en-IE" sz="2700" spc="-1" strike="noStrike">
              <a:solidFill>
                <a:srgbClr val="000000"/>
              </a:solidFill>
              <a:latin typeface="Arial"/>
            </a:endParaRPr>
          </a:p>
        </p:txBody>
      </p:sp>
      <p:sp>
        <p:nvSpPr>
          <p:cNvPr id="916" name="PlaceHolder 2"/>
          <p:cNvSpPr>
            <a:spLocks noGrp="1"/>
          </p:cNvSpPr>
          <p:nvPr>
            <p:ph/>
          </p:nvPr>
        </p:nvSpPr>
        <p:spPr>
          <a:xfrm>
            <a:off x="4471920" y="1140120"/>
            <a:ext cx="3912120" cy="1566360"/>
          </a:xfrm>
          <a:prstGeom prst="rect">
            <a:avLst/>
          </a:prstGeom>
          <a:noFill/>
          <a:ln w="0">
            <a:noFill/>
          </a:ln>
        </p:spPr>
        <p:txBody>
          <a:bodyPr lIns="0" rIns="0" tIns="34200" bIns="34200" anchor="t">
            <a:noAutofit/>
          </a:bodyPr>
          <a:p>
            <a:pPr>
              <a:lnSpc>
                <a:spcPct val="115000"/>
              </a:lnSpc>
              <a:buNone/>
              <a:tabLst>
                <a:tab algn="l" pos="0"/>
              </a:tabLst>
            </a:pPr>
            <a:r>
              <a:rPr b="1" lang="en" sz="1400" spc="-1" strike="noStrike">
                <a:solidFill>
                  <a:srgbClr val="0a1c4c"/>
                </a:solidFill>
                <a:highlight>
                  <a:srgbClr val="ffffff"/>
                </a:highlight>
                <a:latin typeface="Roboto"/>
                <a:ea typeface="Roboto"/>
              </a:rPr>
              <a:t>Define the aggregates &amp; entities</a:t>
            </a:r>
            <a:endParaRPr b="0" lang="en-IE" sz="14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Define objects that live in the BC. </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Modelling - use the ubiquitous language.</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Define transactional boundaries.</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Avoid poor/unnecessary abstractions.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Build small testable units.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17" name="PlaceHolder 3"/>
          <p:cNvSpPr>
            <a:spLocks noGrp="1"/>
          </p:cNvSpPr>
          <p:nvPr>
            <p:ph/>
          </p:nvPr>
        </p:nvSpPr>
        <p:spPr>
          <a:xfrm>
            <a:off x="488160" y="1140120"/>
            <a:ext cx="3430800" cy="807120"/>
          </a:xfrm>
          <a:prstGeom prst="rect">
            <a:avLst/>
          </a:prstGeom>
          <a:solidFill>
            <a:srgbClr val="ffffff"/>
          </a:solidFill>
          <a:ln w="0">
            <a:noFill/>
          </a:ln>
        </p:spPr>
        <p:txBody>
          <a:bodyPr lIns="0" rIns="0" tIns="34200" bIns="34200" anchor="t">
            <a:noAutofit/>
          </a:bodyPr>
          <a:p>
            <a:pPr>
              <a:lnSpc>
                <a:spcPct val="115000"/>
              </a:lnSpc>
              <a:buNone/>
              <a:tabLst>
                <a:tab algn="l" pos="0"/>
              </a:tabLst>
            </a:pPr>
            <a:r>
              <a:rPr b="0" lang="en" sz="1400" spc="-1" strike="noStrike">
                <a:solidFill>
                  <a:srgbClr val="000000"/>
                </a:solidFill>
                <a:highlight>
                  <a:srgbClr val="f5f5f5"/>
                </a:highlight>
                <a:latin typeface="Arial"/>
                <a:ea typeface="Arial"/>
              </a:rPr>
              <a:t>​</a:t>
            </a:r>
            <a:r>
              <a:rPr b="1" lang="en" sz="1400" spc="-1" strike="noStrike">
                <a:solidFill>
                  <a:srgbClr val="0a1c4c"/>
                </a:solidFill>
                <a:highlight>
                  <a:srgbClr val="ffffff"/>
                </a:highlight>
                <a:latin typeface="Roboto"/>
                <a:ea typeface="Roboto"/>
              </a:rPr>
              <a:t>Define the domain name</a:t>
            </a:r>
            <a:r>
              <a:rPr b="0" lang="en" sz="1400" spc="-1" strike="noStrike">
                <a:solidFill>
                  <a:srgbClr val="000000"/>
                </a:solidFill>
                <a:highlight>
                  <a:srgbClr val="ffffff"/>
                </a:highlight>
                <a:latin typeface="Roboto"/>
                <a:ea typeface="Roboto"/>
              </a:rPr>
              <a:t>​</a:t>
            </a:r>
            <a:endParaRPr b="0" lang="en-IE" sz="14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The name makes sense - adds clarity</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18" name="PlaceHolder 4"/>
          <p:cNvSpPr>
            <a:spLocks noGrp="1"/>
          </p:cNvSpPr>
          <p:nvPr>
            <p:ph/>
          </p:nvPr>
        </p:nvSpPr>
        <p:spPr>
          <a:xfrm>
            <a:off x="488160" y="2162520"/>
            <a:ext cx="3430800" cy="1019880"/>
          </a:xfrm>
          <a:prstGeom prst="rect">
            <a:avLst/>
          </a:prstGeom>
          <a:solidFill>
            <a:srgbClr val="ffffff"/>
          </a:solidFill>
          <a:ln w="0">
            <a:noFill/>
          </a:ln>
        </p:spPr>
        <p:txBody>
          <a:bodyPr lIns="0" rIns="0" tIns="34200" bIns="34200" anchor="t">
            <a:noAutofit/>
          </a:bodyPr>
          <a:p>
            <a:pPr>
              <a:lnSpc>
                <a:spcPct val="115000"/>
              </a:lnSpc>
              <a:buNone/>
              <a:tabLst>
                <a:tab algn="l" pos="0"/>
              </a:tabLst>
            </a:pPr>
            <a:r>
              <a:rPr b="0" lang="en" sz="1400" spc="-1" strike="noStrike">
                <a:solidFill>
                  <a:srgbClr val="000000"/>
                </a:solidFill>
                <a:highlight>
                  <a:srgbClr val="f5f5f5"/>
                </a:highlight>
                <a:latin typeface="Arial"/>
                <a:ea typeface="Arial"/>
              </a:rPr>
              <a:t>​</a:t>
            </a:r>
            <a:r>
              <a:rPr b="1" lang="en" sz="1400" spc="-1" strike="noStrike">
                <a:solidFill>
                  <a:srgbClr val="0a1c4c"/>
                </a:solidFill>
                <a:highlight>
                  <a:srgbClr val="ffffff"/>
                </a:highlight>
                <a:latin typeface="Roboto"/>
                <a:ea typeface="Roboto"/>
              </a:rPr>
              <a:t>Define the boundary (bounded context)</a:t>
            </a:r>
            <a:r>
              <a:rPr b="0" lang="en" sz="1400" spc="-1" strike="noStrike">
                <a:solidFill>
                  <a:srgbClr val="000000"/>
                </a:solidFill>
                <a:highlight>
                  <a:srgbClr val="ffffff"/>
                </a:highlight>
                <a:latin typeface="Roboto"/>
                <a:ea typeface="Roboto"/>
              </a:rPr>
              <a:t>​</a:t>
            </a:r>
            <a:endParaRPr b="0" lang="en-IE" sz="14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Responsibilities clear; cohesive; well bounded. Not too many; not too few; just right!</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a:lnSpc>
                <a:spcPct val="115000"/>
              </a:lnSpc>
              <a:buNone/>
              <a:tabLst>
                <a:tab algn="l" pos="0"/>
              </a:tabLst>
            </a:pPr>
            <a:endParaRPr b="0" lang="en-IE" sz="14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19" name="PlaceHolder 5"/>
          <p:cNvSpPr>
            <a:spLocks noGrp="1"/>
          </p:cNvSpPr>
          <p:nvPr>
            <p:ph/>
          </p:nvPr>
        </p:nvSpPr>
        <p:spPr>
          <a:xfrm>
            <a:off x="488160" y="3338640"/>
            <a:ext cx="3430800" cy="1054080"/>
          </a:xfrm>
          <a:prstGeom prst="rect">
            <a:avLst/>
          </a:prstGeom>
          <a:solidFill>
            <a:srgbClr val="ffffff"/>
          </a:solidFill>
          <a:ln w="0">
            <a:noFill/>
          </a:ln>
        </p:spPr>
        <p:txBody>
          <a:bodyPr lIns="0" rIns="0" tIns="34200" bIns="34200" anchor="t">
            <a:noAutofit/>
          </a:bodyPr>
          <a:p>
            <a:pPr>
              <a:lnSpc>
                <a:spcPct val="115000"/>
              </a:lnSpc>
              <a:buNone/>
              <a:tabLst>
                <a:tab algn="l" pos="0"/>
              </a:tabLst>
            </a:pPr>
            <a:r>
              <a:rPr b="0" lang="en" sz="1400" spc="-1" strike="noStrike">
                <a:solidFill>
                  <a:srgbClr val="000000"/>
                </a:solidFill>
                <a:highlight>
                  <a:srgbClr val="f5f5f5"/>
                </a:highlight>
                <a:latin typeface="Arial"/>
                <a:ea typeface="Arial"/>
              </a:rPr>
              <a:t>​</a:t>
            </a:r>
            <a:r>
              <a:rPr b="1" lang="en" sz="1400" spc="-1" strike="noStrike">
                <a:solidFill>
                  <a:srgbClr val="0a1c4c"/>
                </a:solidFill>
                <a:highlight>
                  <a:srgbClr val="ffffff"/>
                </a:highlight>
                <a:latin typeface="Roboto"/>
                <a:ea typeface="Roboto"/>
              </a:rPr>
              <a:t>Context mapping between domains</a:t>
            </a:r>
            <a:r>
              <a:rPr b="0" lang="en" sz="1400" spc="-1" strike="noStrike">
                <a:solidFill>
                  <a:srgbClr val="000000"/>
                </a:solidFill>
                <a:highlight>
                  <a:srgbClr val="ffffff"/>
                </a:highlight>
                <a:latin typeface="Roboto"/>
                <a:ea typeface="Roboto"/>
              </a:rPr>
              <a:t>​</a:t>
            </a:r>
            <a:endParaRPr b="0" lang="en-IE" sz="14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Clearly define the collaborators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Define relationships &amp; technical interfaces.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Define APIs / communication patterns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20" name="PlaceHolder 6"/>
          <p:cNvSpPr>
            <a:spLocks noGrp="1"/>
          </p:cNvSpPr>
          <p:nvPr>
            <p:ph/>
          </p:nvPr>
        </p:nvSpPr>
        <p:spPr>
          <a:xfrm>
            <a:off x="4471920" y="2945160"/>
            <a:ext cx="3912120" cy="1566360"/>
          </a:xfrm>
          <a:prstGeom prst="rect">
            <a:avLst/>
          </a:prstGeom>
          <a:noFill/>
          <a:ln w="0">
            <a:noFill/>
          </a:ln>
        </p:spPr>
        <p:txBody>
          <a:bodyPr lIns="0" rIns="0" tIns="34200" bIns="34200" anchor="t">
            <a:noAutofit/>
          </a:bodyPr>
          <a:p>
            <a:pPr>
              <a:lnSpc>
                <a:spcPct val="115000"/>
              </a:lnSpc>
              <a:buNone/>
              <a:tabLst>
                <a:tab algn="l" pos="0"/>
              </a:tabLst>
            </a:pPr>
            <a:r>
              <a:rPr b="1" lang="en" sz="1400" spc="-1" strike="noStrike">
                <a:solidFill>
                  <a:srgbClr val="0a1c4c"/>
                </a:solidFill>
                <a:highlight>
                  <a:srgbClr val="ffffff"/>
                </a:highlight>
                <a:latin typeface="Roboto"/>
                <a:ea typeface="Roboto"/>
              </a:rPr>
              <a:t>Agree on the language</a:t>
            </a:r>
            <a:r>
              <a:rPr b="1" lang="en" sz="1200" spc="-1" strike="noStrike">
                <a:solidFill>
                  <a:srgbClr val="0a1c4c"/>
                </a:solidFill>
                <a:highlight>
                  <a:srgbClr val="ffffff"/>
                </a:highlight>
                <a:latin typeface="Roboto"/>
                <a:ea typeface="Roboto"/>
              </a:rPr>
              <a:t> </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Language spoken by the team.</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Well documented and understood.</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Traces into the software</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marL="343080" indent="-241200">
              <a:lnSpc>
                <a:spcPct val="115000"/>
              </a:lnSpc>
              <a:buClr>
                <a:srgbClr val="007e8f"/>
              </a:buClr>
              <a:buFont typeface="Roboto"/>
              <a:buChar char="●"/>
              <a:tabLst>
                <a:tab algn="l" pos="0"/>
              </a:tabLst>
            </a:pPr>
            <a:r>
              <a:rPr b="0" lang="en" sz="1200" spc="-1" strike="noStrike">
                <a:solidFill>
                  <a:srgbClr val="0a1c4c"/>
                </a:solidFill>
                <a:highlight>
                  <a:srgbClr val="ffffff"/>
                </a:highlight>
                <a:latin typeface="Roboto"/>
                <a:ea typeface="Roboto"/>
              </a:rPr>
              <a:t>Developed by looking at scenarios, use cases &amp; object interactions.</a:t>
            </a:r>
            <a:r>
              <a:rPr b="0" lang="en" sz="1200" spc="-1" strike="noStrike">
                <a:solidFill>
                  <a:srgbClr val="000000"/>
                </a:solidFill>
                <a:highlight>
                  <a:srgbClr val="ffffff"/>
                </a:highlight>
                <a:latin typeface="Roboto"/>
                <a:ea typeface="Roboto"/>
              </a:rPr>
              <a:t>​</a:t>
            </a:r>
            <a:endParaRPr b="0" lang="en-IE" sz="1200" spc="-1" strike="noStrike">
              <a:solidFill>
                <a:srgbClr val="000000"/>
              </a:solidFill>
              <a:latin typeface="Arial"/>
            </a:endParaRPr>
          </a:p>
          <a:p>
            <a:pPr>
              <a:lnSpc>
                <a:spcPct val="100000"/>
              </a:lnSpc>
              <a:buNone/>
              <a:tabLst>
                <a:tab algn="l" pos="0"/>
              </a:tabLst>
            </a:pPr>
            <a:endParaRPr b="0" lang="en-IE" sz="9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9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9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9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9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Useful book references …</a:t>
            </a:r>
            <a:endParaRPr b="0" lang="en-IE" sz="2700" spc="-1" strike="noStrike">
              <a:solidFill>
                <a:srgbClr val="000000"/>
              </a:solidFill>
              <a:latin typeface="Arial"/>
            </a:endParaRPr>
          </a:p>
        </p:txBody>
      </p:sp>
      <p:pic>
        <p:nvPicPr>
          <p:cNvPr id="922" name="Google Shape;854;p102" descr=""/>
          <p:cNvPicPr/>
          <p:nvPr/>
        </p:nvPicPr>
        <p:blipFill>
          <a:blip r:embed="rId1"/>
          <a:srcRect l="169" t="0" r="169" b="0"/>
          <a:stretch/>
        </p:blipFill>
        <p:spPr>
          <a:xfrm>
            <a:off x="682560" y="1853280"/>
            <a:ext cx="1296000" cy="1703160"/>
          </a:xfrm>
          <a:prstGeom prst="rect">
            <a:avLst/>
          </a:prstGeom>
          <a:ln w="9525">
            <a:solidFill>
              <a:srgbClr val="d9d9d9"/>
            </a:solidFill>
            <a:round/>
          </a:ln>
        </p:spPr>
      </p:pic>
      <p:pic>
        <p:nvPicPr>
          <p:cNvPr id="923" name="Google Shape;855;p102" descr=""/>
          <p:cNvPicPr/>
          <p:nvPr/>
        </p:nvPicPr>
        <p:blipFill>
          <a:blip r:embed="rId2"/>
          <a:srcRect l="2069" t="0" r="2069" b="0"/>
          <a:stretch/>
        </p:blipFill>
        <p:spPr>
          <a:xfrm>
            <a:off x="2335680" y="1852560"/>
            <a:ext cx="1296000" cy="1701000"/>
          </a:xfrm>
          <a:prstGeom prst="rect">
            <a:avLst/>
          </a:prstGeom>
          <a:ln w="9525">
            <a:solidFill>
              <a:srgbClr val="8e8b89"/>
            </a:solidFill>
            <a:round/>
          </a:ln>
        </p:spPr>
      </p:pic>
      <p:pic>
        <p:nvPicPr>
          <p:cNvPr id="924" name="Google Shape;856;p102" descr=""/>
          <p:cNvPicPr/>
          <p:nvPr/>
        </p:nvPicPr>
        <p:blipFill>
          <a:blip r:embed="rId3"/>
          <a:stretch/>
        </p:blipFill>
        <p:spPr>
          <a:xfrm>
            <a:off x="3988800" y="1856880"/>
            <a:ext cx="1296000" cy="1699920"/>
          </a:xfrm>
          <a:prstGeom prst="rect">
            <a:avLst/>
          </a:prstGeom>
          <a:ln w="9525">
            <a:solidFill>
              <a:srgbClr val="d9d9d9"/>
            </a:solidFill>
            <a:round/>
          </a:ln>
        </p:spPr>
      </p:pic>
      <p:pic>
        <p:nvPicPr>
          <p:cNvPr id="925" name="Google Shape;857;p102" descr=""/>
          <p:cNvPicPr/>
          <p:nvPr/>
        </p:nvPicPr>
        <p:blipFill>
          <a:blip r:embed="rId4"/>
          <a:stretch/>
        </p:blipFill>
        <p:spPr>
          <a:xfrm>
            <a:off x="5641920" y="1853280"/>
            <a:ext cx="1296000" cy="1699920"/>
          </a:xfrm>
          <a:prstGeom prst="rect">
            <a:avLst/>
          </a:prstGeom>
          <a:ln w="9525">
            <a:solidFill>
              <a:srgbClr val="cccccc"/>
            </a:solidFill>
            <a:round/>
          </a:ln>
        </p:spPr>
      </p:pic>
      <p:pic>
        <p:nvPicPr>
          <p:cNvPr id="926" name="Google Shape;858;p102" descr=""/>
          <p:cNvPicPr/>
          <p:nvPr/>
        </p:nvPicPr>
        <p:blipFill>
          <a:blip r:embed="rId5"/>
          <a:stretch/>
        </p:blipFill>
        <p:spPr>
          <a:xfrm>
            <a:off x="7295040" y="1855080"/>
            <a:ext cx="1166040" cy="1703160"/>
          </a:xfrm>
          <a:prstGeom prst="rect">
            <a:avLst/>
          </a:prstGeom>
          <a:ln w="9525">
            <a:solidFill>
              <a:srgbClr val="8e8b89"/>
            </a:solidFill>
            <a:round/>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9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9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9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My contact details</a:t>
            </a:r>
            <a:endParaRPr b="0" lang="en-IE" sz="2700" spc="-1" strike="noStrike">
              <a:solidFill>
                <a:srgbClr val="000000"/>
              </a:solidFill>
              <a:latin typeface="Arial"/>
            </a:endParaRPr>
          </a:p>
        </p:txBody>
      </p:sp>
      <p:sp>
        <p:nvSpPr>
          <p:cNvPr id="928" name="PlaceHolder 2"/>
          <p:cNvSpPr>
            <a:spLocks noGrp="1"/>
          </p:cNvSpPr>
          <p:nvPr>
            <p:ph/>
          </p:nvPr>
        </p:nvSpPr>
        <p:spPr>
          <a:xfrm>
            <a:off x="473040" y="1181520"/>
            <a:ext cx="4366080" cy="1064160"/>
          </a:xfrm>
          <a:prstGeom prst="rect">
            <a:avLst/>
          </a:prstGeom>
          <a:noFill/>
          <a:ln w="0">
            <a:noFill/>
          </a:ln>
        </p:spPr>
        <p:txBody>
          <a:bodyPr lIns="0" rIns="0" tIns="34200" bIns="34200" anchor="t">
            <a:noAutofit/>
          </a:bodyPr>
          <a:p>
            <a:pPr>
              <a:lnSpc>
                <a:spcPct val="115000"/>
              </a:lnSpc>
              <a:spcBef>
                <a:spcPts val="499"/>
              </a:spcBef>
              <a:buNone/>
              <a:tabLst>
                <a:tab algn="l" pos="0"/>
              </a:tabLst>
            </a:pPr>
            <a:r>
              <a:rPr b="0" lang="en" sz="1100" spc="-1" strike="noStrike" u="sng">
                <a:solidFill>
                  <a:srgbClr val="007e8f"/>
                </a:solidFill>
                <a:uFillTx/>
                <a:latin typeface="Roboto"/>
                <a:ea typeface="Roboto"/>
              </a:rPr>
              <a:t>Name:</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John Lynch</a:t>
            </a:r>
            <a:br>
              <a:rPr sz="1100"/>
            </a:br>
            <a:r>
              <a:rPr b="0" lang="en" sz="1100" spc="-1" strike="noStrike" u="sng">
                <a:solidFill>
                  <a:srgbClr val="007e8f"/>
                </a:solidFill>
                <a:uFillTx/>
                <a:latin typeface="Roboto"/>
                <a:ea typeface="Roboto"/>
              </a:rPr>
              <a:t>Role: </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Senior Solutions Architect, Signify Health</a:t>
            </a:r>
            <a:endParaRPr b="0" lang="en-IE" sz="1100" spc="-1" strike="noStrike">
              <a:solidFill>
                <a:srgbClr val="000000"/>
              </a:solidFill>
              <a:latin typeface="Arial"/>
            </a:endParaRPr>
          </a:p>
          <a:p>
            <a:pPr>
              <a:lnSpc>
                <a:spcPct val="115000"/>
              </a:lnSpc>
              <a:spcBef>
                <a:spcPts val="499"/>
              </a:spcBef>
              <a:buNone/>
              <a:tabLst>
                <a:tab algn="l" pos="0"/>
              </a:tabLst>
            </a:pPr>
            <a:r>
              <a:rPr b="0" lang="en" sz="1100" spc="-1" strike="noStrike" u="sng">
                <a:solidFill>
                  <a:srgbClr val="007e8f"/>
                </a:solidFill>
                <a:uFillTx/>
                <a:latin typeface="Roboto"/>
                <a:ea typeface="Roboto"/>
              </a:rPr>
              <a:t>LinkedIn:</a:t>
            </a:r>
            <a:r>
              <a:rPr b="0" lang="en" sz="1100" spc="-1" strike="noStrike">
                <a:solidFill>
                  <a:srgbClr val="434343"/>
                </a:solidFill>
                <a:latin typeface="Roboto"/>
                <a:ea typeface="Roboto"/>
              </a:rPr>
              <a:t>    </a:t>
            </a:r>
            <a:r>
              <a:rPr b="0" lang="en" sz="1100" spc="-1" strike="noStrike">
                <a:solidFill>
                  <a:srgbClr val="434343"/>
                </a:solidFill>
                <a:latin typeface="Roboto"/>
                <a:ea typeface="Roboto"/>
              </a:rPr>
              <a:t>	</a:t>
            </a:r>
            <a:r>
              <a:rPr b="0" lang="en" sz="1100" spc="-1" strike="noStrike" u="sng">
                <a:solidFill>
                  <a:srgbClr val="007e8f"/>
                </a:solidFill>
                <a:highlight>
                  <a:srgbClr val="ffffff"/>
                </a:highlight>
                <a:uFillTx/>
                <a:latin typeface="Roboto"/>
                <a:ea typeface="Roboto"/>
                <a:hlinkClick r:id="rId1"/>
              </a:rPr>
              <a:t>www.linkedin.com/in/john-lynch-b05182a</a:t>
            </a:r>
            <a:endParaRPr b="0" lang="en-IE" sz="1100" spc="-1" strike="noStrike">
              <a:solidFill>
                <a:srgbClr val="000000"/>
              </a:solidFill>
              <a:latin typeface="Arial"/>
            </a:endParaRPr>
          </a:p>
          <a:p>
            <a:pPr>
              <a:lnSpc>
                <a:spcPct val="115000"/>
              </a:lnSpc>
              <a:spcBef>
                <a:spcPts val="499"/>
              </a:spcBef>
              <a:buNone/>
              <a:tabLst>
                <a:tab algn="l" pos="0"/>
              </a:tabLst>
            </a:pPr>
            <a:endParaRPr b="0" lang="en-IE" sz="800" spc="-1" strike="noStrike">
              <a:solidFill>
                <a:srgbClr val="000000"/>
              </a:solidFill>
              <a:latin typeface="Arial"/>
            </a:endParaRPr>
          </a:p>
          <a:p>
            <a:pPr>
              <a:lnSpc>
                <a:spcPct val="90000"/>
              </a:lnSpc>
              <a:spcBef>
                <a:spcPts val="499"/>
              </a:spcBef>
              <a:buNone/>
              <a:tabLst>
                <a:tab algn="l" pos="0"/>
              </a:tabLst>
            </a:pPr>
            <a:endParaRPr b="0" lang="en-IE" sz="11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gn="ctr">
              <a:lnSpc>
                <a:spcPct val="90000"/>
              </a:lnSpc>
              <a:spcBef>
                <a:spcPts val="499"/>
              </a:spcBef>
              <a:buNone/>
              <a:tabLst>
                <a:tab algn="l" pos="0"/>
              </a:tabLst>
            </a:pPr>
            <a:endParaRPr b="0" lang="en-IE" sz="1500" spc="-1" strike="noStrike">
              <a:solidFill>
                <a:srgbClr val="000000"/>
              </a:solidFill>
              <a:latin typeface="Arial"/>
            </a:endParaRPr>
          </a:p>
          <a:p>
            <a:pPr marL="343080">
              <a:lnSpc>
                <a:spcPct val="90000"/>
              </a:lnSpc>
              <a:buNone/>
              <a:tabLst>
                <a:tab algn="l" pos="0"/>
              </a:tabLst>
            </a:pPr>
            <a:endParaRPr b="0" lang="en-IE" sz="1100" spc="-1" strike="noStrike">
              <a:solidFill>
                <a:srgbClr val="000000"/>
              </a:solidFill>
              <a:latin typeface="Arial"/>
            </a:endParaRPr>
          </a:p>
          <a:p>
            <a:pPr marL="343080">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pic>
        <p:nvPicPr>
          <p:cNvPr id="929" name="Google Shape;866;p103" descr=""/>
          <p:cNvPicPr/>
          <p:nvPr/>
        </p:nvPicPr>
        <p:blipFill>
          <a:blip r:embed="rId2"/>
          <a:stretch/>
        </p:blipFill>
        <p:spPr>
          <a:xfrm>
            <a:off x="5724720" y="1181520"/>
            <a:ext cx="2053440" cy="2971080"/>
          </a:xfrm>
          <a:prstGeom prst="rect">
            <a:avLst/>
          </a:prstGeom>
          <a:ln w="0">
            <a:noFill/>
          </a:ln>
        </p:spPr>
      </p:pic>
      <p:sp>
        <p:nvSpPr>
          <p:cNvPr id="930" name="PlaceHolder 3"/>
          <p:cNvSpPr>
            <a:spLocks noGrp="1"/>
          </p:cNvSpPr>
          <p:nvPr>
            <p:ph/>
          </p:nvPr>
        </p:nvSpPr>
        <p:spPr>
          <a:xfrm>
            <a:off x="473040" y="2246040"/>
            <a:ext cx="4366080" cy="1320120"/>
          </a:xfrm>
          <a:prstGeom prst="rect">
            <a:avLst/>
          </a:prstGeom>
          <a:noFill/>
          <a:ln w="0">
            <a:noFill/>
          </a:ln>
        </p:spPr>
        <p:txBody>
          <a:bodyPr lIns="0" rIns="0" tIns="34200" bIns="34200" anchor="t">
            <a:noAutofit/>
          </a:bodyPr>
          <a:p>
            <a:pPr>
              <a:lnSpc>
                <a:spcPct val="115000"/>
              </a:lnSpc>
              <a:spcBef>
                <a:spcPts val="499"/>
              </a:spcBef>
              <a:buNone/>
              <a:tabLst>
                <a:tab algn="l" pos="0"/>
              </a:tabLst>
            </a:pPr>
            <a:r>
              <a:rPr b="0" lang="en" sz="900" spc="-1" strike="noStrike" u="sng">
                <a:solidFill>
                  <a:srgbClr val="007e8f"/>
                </a:solidFill>
                <a:uFillTx/>
                <a:latin typeface="Roboto"/>
                <a:ea typeface="Roboto"/>
              </a:rPr>
              <a:t>Author:</a:t>
            </a:r>
            <a:r>
              <a:rPr b="0" lang="en" sz="900" spc="-1" strike="noStrike">
                <a:solidFill>
                  <a:srgbClr val="007e8f"/>
                </a:solidFill>
                <a:latin typeface="Roboto"/>
                <a:ea typeface="Roboto"/>
              </a:rPr>
              <a:t> </a:t>
            </a:r>
            <a:r>
              <a:rPr b="0" lang="en" sz="1100" spc="-1" strike="noStrike">
                <a:solidFill>
                  <a:srgbClr val="434343"/>
                </a:solidFill>
                <a:latin typeface="Roboto"/>
                <a:ea typeface="Roboto"/>
              </a:rPr>
              <a:t>	</a:t>
            </a:r>
            <a:r>
              <a:rPr b="0" lang="en" sz="800" spc="-1" strike="noStrike">
                <a:solidFill>
                  <a:srgbClr val="434343"/>
                </a:solidFill>
                <a:latin typeface="Roboto"/>
                <a:ea typeface="Roboto"/>
              </a:rPr>
              <a:t>Jambot’s Guide to Technology - written for children; secretly read by grown-ups!</a:t>
            </a:r>
            <a:endParaRPr b="0" lang="en-IE" sz="800" spc="-1" strike="noStrike">
              <a:solidFill>
                <a:srgbClr val="000000"/>
              </a:solidFill>
              <a:latin typeface="Arial"/>
            </a:endParaRPr>
          </a:p>
          <a:p>
            <a:pPr>
              <a:lnSpc>
                <a:spcPct val="115000"/>
              </a:lnSpc>
              <a:spcBef>
                <a:spcPts val="499"/>
              </a:spcBef>
              <a:buNone/>
              <a:tabLst>
                <a:tab algn="l" pos="0"/>
              </a:tabLst>
            </a:pPr>
            <a:r>
              <a:rPr b="0" lang="en" sz="900" spc="-1" strike="noStrike" u="sng">
                <a:solidFill>
                  <a:srgbClr val="007e8f"/>
                </a:solidFill>
                <a:uFillTx/>
                <a:latin typeface="Roboto"/>
                <a:ea typeface="Roboto"/>
              </a:rPr>
              <a:t>Website:</a:t>
            </a:r>
            <a:r>
              <a:rPr b="0" lang="en" sz="900" spc="-1" strike="noStrike" u="sng">
                <a:solidFill>
                  <a:srgbClr val="434343"/>
                </a:solidFill>
                <a:uFillTx/>
                <a:latin typeface="Roboto"/>
                <a:ea typeface="Roboto"/>
              </a:rPr>
              <a:t> </a:t>
            </a:r>
            <a:r>
              <a:rPr b="0" lang="en" sz="900" spc="-1" strike="noStrike">
                <a:solidFill>
                  <a:srgbClr val="434343"/>
                </a:solidFill>
                <a:latin typeface="Roboto"/>
                <a:ea typeface="Roboto"/>
              </a:rPr>
              <a:t>	</a:t>
            </a:r>
            <a:r>
              <a:rPr b="0" lang="en" sz="900" spc="-1" strike="noStrike" u="sng">
                <a:solidFill>
                  <a:srgbClr val="434343"/>
                </a:solidFill>
                <a:uFillTx/>
                <a:latin typeface="Roboto"/>
                <a:ea typeface="Roboto"/>
                <a:hlinkClick r:id="rId3"/>
              </a:rPr>
              <a:t>https://www.jambottech.com</a:t>
            </a:r>
            <a:endParaRPr b="0" lang="en-IE" sz="900" spc="-1" strike="noStrike">
              <a:solidFill>
                <a:srgbClr val="000000"/>
              </a:solidFill>
              <a:latin typeface="Arial"/>
            </a:endParaRPr>
          </a:p>
          <a:p>
            <a:pPr>
              <a:lnSpc>
                <a:spcPct val="115000"/>
              </a:lnSpc>
              <a:spcBef>
                <a:spcPts val="499"/>
              </a:spcBef>
              <a:buNone/>
              <a:tabLst>
                <a:tab algn="l" pos="0"/>
              </a:tabLst>
            </a:pPr>
            <a:r>
              <a:rPr b="0" lang="en" sz="900" spc="-1" strike="noStrike" u="sng">
                <a:solidFill>
                  <a:srgbClr val="007e8f"/>
                </a:solidFill>
                <a:uFillTx/>
                <a:latin typeface="Roboto"/>
                <a:ea typeface="Roboto"/>
              </a:rPr>
              <a:t>LinkedIn</a:t>
            </a:r>
            <a:r>
              <a:rPr b="0" lang="en" sz="900" spc="-1" strike="noStrike">
                <a:solidFill>
                  <a:srgbClr val="007e8f"/>
                </a:solidFill>
                <a:latin typeface="Roboto"/>
                <a:ea typeface="Roboto"/>
              </a:rPr>
              <a:t>:</a:t>
            </a:r>
            <a:r>
              <a:rPr b="0" lang="en" sz="900" spc="-1" strike="noStrike">
                <a:solidFill>
                  <a:srgbClr val="434343"/>
                </a:solidFill>
                <a:latin typeface="Roboto"/>
                <a:ea typeface="Roboto"/>
              </a:rPr>
              <a:t> </a:t>
            </a:r>
            <a:r>
              <a:rPr b="0" lang="en" sz="900" spc="-1" strike="noStrike">
                <a:solidFill>
                  <a:srgbClr val="434343"/>
                </a:solidFill>
                <a:latin typeface="Roboto"/>
                <a:ea typeface="Roboto"/>
              </a:rPr>
              <a:t>	</a:t>
            </a:r>
            <a:r>
              <a:rPr b="0" lang="en" sz="900" spc="-1" strike="noStrike" u="sng">
                <a:solidFill>
                  <a:srgbClr val="007e8f"/>
                </a:solidFill>
                <a:uFillTx/>
                <a:latin typeface="Roboto"/>
                <a:ea typeface="Roboto"/>
                <a:hlinkClick r:id="rId4"/>
              </a:rPr>
              <a:t>https://www.linkedin.com/in/jambottech-learning-hubs1/</a:t>
            </a:r>
            <a:endParaRPr b="0" lang="en-IE" sz="900" spc="-1" strike="noStrike">
              <a:solidFill>
                <a:srgbClr val="000000"/>
              </a:solidFill>
              <a:latin typeface="Arial"/>
            </a:endParaRPr>
          </a:p>
          <a:p>
            <a:pPr>
              <a:lnSpc>
                <a:spcPct val="115000"/>
              </a:lnSpc>
              <a:spcBef>
                <a:spcPts val="499"/>
              </a:spcBef>
              <a:buNone/>
              <a:tabLst>
                <a:tab algn="l" pos="0"/>
              </a:tabLst>
            </a:pPr>
            <a:r>
              <a:rPr b="0" lang="en" sz="900" spc="-1" strike="noStrike" u="sng">
                <a:solidFill>
                  <a:srgbClr val="007e8f"/>
                </a:solidFill>
                <a:uFillTx/>
                <a:latin typeface="Roboto"/>
                <a:ea typeface="Roboto"/>
              </a:rPr>
              <a:t>Instagram</a:t>
            </a:r>
            <a:r>
              <a:rPr b="0" lang="en" sz="900" spc="-1" strike="noStrike">
                <a:solidFill>
                  <a:srgbClr val="007e8f"/>
                </a:solidFill>
                <a:latin typeface="Roboto"/>
                <a:ea typeface="Roboto"/>
              </a:rPr>
              <a:t>:</a:t>
            </a:r>
            <a:r>
              <a:rPr b="0" lang="en" sz="900" spc="-1" strike="noStrike">
                <a:solidFill>
                  <a:srgbClr val="434343"/>
                </a:solidFill>
                <a:latin typeface="Roboto"/>
                <a:ea typeface="Roboto"/>
              </a:rPr>
              <a:t>	</a:t>
            </a:r>
            <a:r>
              <a:rPr b="0" lang="en" sz="900" spc="-1" strike="noStrike">
                <a:solidFill>
                  <a:srgbClr val="434343"/>
                </a:solidFill>
                <a:latin typeface="Roboto"/>
                <a:ea typeface="Roboto"/>
              </a:rPr>
              <a:t>@jambottech</a:t>
            </a:r>
            <a:endParaRPr b="0" lang="en-IE" sz="9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nSpc>
                <a:spcPct val="90000"/>
              </a:lnSpc>
              <a:spcBef>
                <a:spcPts val="499"/>
              </a:spcBef>
              <a:buNone/>
              <a:tabLst>
                <a:tab algn="l" pos="0"/>
              </a:tabLst>
            </a:pPr>
            <a:endParaRPr b="0" lang="en-IE" sz="1500" spc="-1" strike="noStrike">
              <a:solidFill>
                <a:srgbClr val="000000"/>
              </a:solidFill>
              <a:latin typeface="Arial"/>
            </a:endParaRPr>
          </a:p>
          <a:p>
            <a:pPr algn="ctr">
              <a:lnSpc>
                <a:spcPct val="90000"/>
              </a:lnSpc>
              <a:spcBef>
                <a:spcPts val="499"/>
              </a:spcBef>
              <a:buNone/>
              <a:tabLst>
                <a:tab algn="l" pos="0"/>
              </a:tabLst>
            </a:pPr>
            <a:endParaRPr b="0" lang="en-IE" sz="1500" spc="-1" strike="noStrike">
              <a:solidFill>
                <a:srgbClr val="000000"/>
              </a:solidFill>
              <a:latin typeface="Arial"/>
            </a:endParaRPr>
          </a:p>
          <a:p>
            <a:pPr marL="343080">
              <a:lnSpc>
                <a:spcPct val="90000"/>
              </a:lnSpc>
              <a:buNone/>
              <a:tabLst>
                <a:tab algn="l" pos="0"/>
              </a:tabLst>
            </a:pPr>
            <a:endParaRPr b="0" lang="en-IE" sz="1100" spc="-1" strike="noStrike">
              <a:solidFill>
                <a:srgbClr val="000000"/>
              </a:solidFill>
              <a:latin typeface="Arial"/>
            </a:endParaRPr>
          </a:p>
          <a:p>
            <a:pPr marL="343080">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92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930"/>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9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title"/>
          </p:nvPr>
        </p:nvSpPr>
        <p:spPr>
          <a:xfrm>
            <a:off x="411480" y="855000"/>
            <a:ext cx="5975280" cy="1073520"/>
          </a:xfrm>
          <a:prstGeom prst="rect">
            <a:avLst/>
          </a:prstGeom>
          <a:noFill/>
          <a:ln w="0">
            <a:noFill/>
          </a:ln>
        </p:spPr>
        <p:txBody>
          <a:bodyPr lIns="0" rIns="0" tIns="34200" bIns="34200" anchor="b">
            <a:noAutofit/>
          </a:bodyPr>
          <a:p>
            <a:pPr>
              <a:lnSpc>
                <a:spcPct val="90000"/>
              </a:lnSpc>
              <a:buNone/>
              <a:tabLst>
                <a:tab algn="l" pos="0"/>
              </a:tabLst>
            </a:pPr>
            <a:r>
              <a:rPr b="0" lang="en" sz="3800" spc="-1" strike="noStrike">
                <a:solidFill>
                  <a:srgbClr val="ffffff"/>
                </a:solidFill>
                <a:latin typeface="Arial"/>
                <a:ea typeface="Arial"/>
              </a:rPr>
              <a:t>Questions?</a:t>
            </a:r>
            <a:endParaRPr b="0" lang="en-IE" sz="3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Google Shape;878;p105"/>
          <p:cNvSpPr/>
          <p:nvPr/>
        </p:nvSpPr>
        <p:spPr>
          <a:xfrm>
            <a:off x="4966560" y="1630080"/>
            <a:ext cx="3069720" cy="234072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33" name="Google Shape;879;p105"/>
          <p:cNvSpPr/>
          <p:nvPr/>
        </p:nvSpPr>
        <p:spPr>
          <a:xfrm>
            <a:off x="637560" y="195840"/>
            <a:ext cx="4227840" cy="409212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34" name="Google Shape;880;p105"/>
          <p:cNvSpPr/>
          <p:nvPr/>
        </p:nvSpPr>
        <p:spPr>
          <a:xfrm>
            <a:off x="4865760" y="3673440"/>
            <a:ext cx="3270960" cy="436320"/>
          </a:xfrm>
          <a:prstGeom prst="rect">
            <a:avLst/>
          </a:prstGeom>
          <a:gradFill rotWithShape="0">
            <a:gsLst>
              <a:gs pos="0">
                <a:srgbClr val="00bcc2"/>
              </a:gs>
              <a:gs pos="100000">
                <a:srgbClr val="b2e4c2"/>
              </a:gs>
            </a:gsLst>
            <a:lin ang="10800000"/>
          </a:grad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000000"/>
                </a:solidFill>
                <a:latin typeface="Arial"/>
                <a:ea typeface="Arial"/>
              </a:rPr>
              <a:t>Safeguarding Your Data</a:t>
            </a:r>
            <a:endParaRPr b="0" lang="en-IE" sz="2000" spc="-1" strike="noStrike">
              <a:latin typeface="Arial"/>
            </a:endParaRPr>
          </a:p>
        </p:txBody>
      </p:sp>
      <p:sp>
        <p:nvSpPr>
          <p:cNvPr id="935" name="PlaceHolder 1"/>
          <p:cNvSpPr>
            <a:spLocks noGrp="1"/>
          </p:cNvSpPr>
          <p:nvPr>
            <p:ph type="title"/>
          </p:nvPr>
        </p:nvSpPr>
        <p:spPr>
          <a:xfrm>
            <a:off x="4572000" y="1547640"/>
            <a:ext cx="3858120" cy="1777680"/>
          </a:xfrm>
          <a:prstGeom prst="rect">
            <a:avLst/>
          </a:prstGeom>
          <a:noFill/>
          <a:ln w="0">
            <a:noFill/>
          </a:ln>
        </p:spPr>
        <p:txBody>
          <a:bodyPr tIns="91440" bIns="91440" anchor="t">
            <a:noAutofit/>
          </a:bodyPr>
          <a:p>
            <a:pPr algn="ctr">
              <a:lnSpc>
                <a:spcPct val="100000"/>
              </a:lnSpc>
              <a:buNone/>
              <a:tabLst>
                <a:tab algn="l" pos="0"/>
              </a:tabLst>
            </a:pPr>
            <a:r>
              <a:rPr b="0" lang="en" sz="5200" spc="-1" strike="noStrike">
                <a:solidFill>
                  <a:srgbClr val="ffffff"/>
                </a:solidFill>
                <a:latin typeface="Fugaz One"/>
                <a:ea typeface="Fugaz One"/>
              </a:rPr>
              <a:t>SECURE CLOUD</a:t>
            </a:r>
            <a:endParaRPr b="0" lang="en-IE" sz="5200" spc="-1" strike="noStrike">
              <a:solidFill>
                <a:srgbClr val="000000"/>
              </a:solidFill>
              <a:latin typeface="Arial"/>
            </a:endParaRPr>
          </a:p>
        </p:txBody>
      </p:sp>
      <p:pic>
        <p:nvPicPr>
          <p:cNvPr id="936" name="Google Shape;882;p105" descr="A computer server with clouds in the sky&#10;&#10;Description automatically generated"/>
          <p:cNvPicPr/>
          <p:nvPr/>
        </p:nvPicPr>
        <p:blipFill>
          <a:blip r:embed="rId1"/>
          <a:stretch/>
        </p:blipFill>
        <p:spPr>
          <a:xfrm>
            <a:off x="-92520" y="529560"/>
            <a:ext cx="3754800" cy="3049560"/>
          </a:xfrm>
          <a:prstGeom prst="rect">
            <a:avLst/>
          </a:prstGeom>
          <a:ln w="0">
            <a:noFill/>
          </a:ln>
        </p:spPr>
      </p:pic>
      <p:pic>
        <p:nvPicPr>
          <p:cNvPr id="937" name="Google Shape;883;p105" descr=""/>
          <p:cNvPicPr/>
          <p:nvPr/>
        </p:nvPicPr>
        <p:blipFill>
          <a:blip r:embed="rId2"/>
          <a:stretch/>
        </p:blipFill>
        <p:spPr>
          <a:xfrm>
            <a:off x="2670120" y="427680"/>
            <a:ext cx="2577240" cy="619560"/>
          </a:xfrm>
          <a:prstGeom prst="rect">
            <a:avLst/>
          </a:prstGeom>
          <a:ln w="0">
            <a:noFill/>
          </a:ln>
        </p:spPr>
      </p:pic>
      <p:sp>
        <p:nvSpPr>
          <p:cNvPr id="938" name="Google Shape;884;p105"/>
          <p:cNvSpPr/>
          <p:nvPr/>
        </p:nvSpPr>
        <p:spPr>
          <a:xfrm>
            <a:off x="-378000" y="4136040"/>
            <a:ext cx="4569120" cy="459720"/>
          </a:xfrm>
          <a:prstGeom prst="rect">
            <a:avLst/>
          </a:prstGeom>
          <a:noFill/>
          <a:ln w="0">
            <a:noFill/>
          </a:ln>
        </p:spPr>
        <p:style>
          <a:lnRef idx="0"/>
          <a:fillRef idx="0"/>
          <a:effectRef idx="0"/>
          <a:fontRef idx="minor"/>
        </p:style>
        <p:txBody>
          <a:bodyPr tIns="91440" bIns="91440" anchor="t">
            <a:noAutofit/>
          </a:bodyPr>
          <a:p>
            <a:pPr marL="457200">
              <a:lnSpc>
                <a:spcPct val="100000"/>
              </a:lnSpc>
              <a:buNone/>
              <a:tabLst>
                <a:tab algn="l" pos="0"/>
              </a:tabLst>
            </a:pPr>
            <a:r>
              <a:rPr b="0" lang="en" sz="2000" spc="-1" strike="noStrike">
                <a:solidFill>
                  <a:srgbClr val="ffffff"/>
                </a:solidFill>
                <a:latin typeface="Catamaran"/>
                <a:ea typeface="Catamaran"/>
              </a:rPr>
              <a:t>Michael Dunne</a:t>
            </a:r>
            <a:endParaRPr b="0" lang="en-IE" sz="2000" spc="-1" strike="noStrike">
              <a:latin typeface="Arial"/>
            </a:endParaRPr>
          </a:p>
        </p:txBody>
      </p:sp>
      <p:sp>
        <p:nvSpPr>
          <p:cNvPr id="939" name="Google Shape;885;p105"/>
          <p:cNvSpPr/>
          <p:nvPr/>
        </p:nvSpPr>
        <p:spPr>
          <a:xfrm>
            <a:off x="-378000" y="3628080"/>
            <a:ext cx="5244840" cy="459720"/>
          </a:xfrm>
          <a:prstGeom prst="rect">
            <a:avLst/>
          </a:prstGeom>
          <a:noFill/>
          <a:ln w="0">
            <a:noFill/>
          </a:ln>
        </p:spPr>
        <p:style>
          <a:lnRef idx="0"/>
          <a:fillRef idx="0"/>
          <a:effectRef idx="0"/>
          <a:fontRef idx="minor"/>
        </p:style>
        <p:txBody>
          <a:bodyPr tIns="91440" bIns="91440" anchor="t">
            <a:noAutofit/>
          </a:bodyPr>
          <a:p>
            <a:pPr marL="457200">
              <a:lnSpc>
                <a:spcPct val="100000"/>
              </a:lnSpc>
              <a:buNone/>
              <a:tabLst>
                <a:tab algn="l" pos="0"/>
              </a:tabLst>
            </a:pPr>
            <a:r>
              <a:rPr b="0" lang="en" sz="2000" spc="-1" strike="noStrike">
                <a:solidFill>
                  <a:srgbClr val="ffffff"/>
                </a:solidFill>
                <a:latin typeface="Catamaran"/>
                <a:ea typeface="Catamaran"/>
              </a:rPr>
              <a:t>Front-End Developer @ Zest Consulting</a:t>
            </a:r>
            <a:endParaRPr b="0" lang="en-IE" sz="2000" spc="-1" strike="noStrike">
              <a:latin typeface="Arial"/>
            </a:endParaRPr>
          </a:p>
        </p:txBody>
      </p:sp>
      <p:grpSp>
        <p:nvGrpSpPr>
          <p:cNvPr id="940" name="Google Shape;886;p105"/>
          <p:cNvGrpSpPr/>
          <p:nvPr/>
        </p:nvGrpSpPr>
        <p:grpSpPr>
          <a:xfrm>
            <a:off x="6145200" y="504000"/>
            <a:ext cx="2743200" cy="619560"/>
            <a:chOff x="6145200" y="504000"/>
            <a:chExt cx="2743200" cy="619560"/>
          </a:xfrm>
        </p:grpSpPr>
        <p:pic>
          <p:nvPicPr>
            <p:cNvPr id="941" name="Google Shape;887;p105" descr=""/>
            <p:cNvPicPr/>
            <p:nvPr/>
          </p:nvPicPr>
          <p:blipFill>
            <a:blip r:embed="rId3"/>
            <a:stretch/>
          </p:blipFill>
          <p:spPr>
            <a:xfrm>
              <a:off x="6145200" y="504000"/>
              <a:ext cx="619560" cy="619560"/>
            </a:xfrm>
            <a:prstGeom prst="rect">
              <a:avLst/>
            </a:prstGeom>
            <a:ln w="0">
              <a:noFill/>
            </a:ln>
          </p:spPr>
        </p:pic>
        <p:sp>
          <p:nvSpPr>
            <p:cNvPr id="942" name="Google Shape;888;p105"/>
            <p:cNvSpPr/>
            <p:nvPr/>
          </p:nvSpPr>
          <p:spPr>
            <a:xfrm>
              <a:off x="6765120" y="53784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
        <p:nvSpPr>
          <p:cNvPr id="943" name="Google Shape;889;p105"/>
          <p:cNvSpPr/>
          <p:nvPr/>
        </p:nvSpPr>
        <p:spPr>
          <a:xfrm>
            <a:off x="0" y="4756320"/>
            <a:ext cx="9143640" cy="387000"/>
          </a:xfrm>
          <a:prstGeom prst="rect">
            <a:avLst/>
          </a:prstGeom>
          <a:solidFill>
            <a:schemeClr val="accent5"/>
          </a:solidFill>
          <a:ln w="0">
            <a:noFill/>
          </a:ln>
        </p:spPr>
        <p:style>
          <a:lnRef idx="0"/>
          <a:fillRef idx="0"/>
          <a:effectRef idx="0"/>
          <a:fontRef idx="minor"/>
        </p:style>
      </p:sp>
      <p:sp>
        <p:nvSpPr>
          <p:cNvPr id="944" name="Google Shape;890;p105"/>
          <p:cNvSpPr/>
          <p:nvPr/>
        </p:nvSpPr>
        <p:spPr>
          <a:xfrm>
            <a:off x="117720" y="4714560"/>
            <a:ext cx="1660680" cy="36396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0" lang="en" sz="1800" spc="-1" strike="noStrike">
                <a:solidFill>
                  <a:srgbClr val="00000d"/>
                </a:solidFill>
                <a:latin typeface="Arial"/>
                <a:ea typeface="Arial"/>
              </a:rPr>
              <a:t>July 18, 2024</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Google Shape;895;p106"/>
          <p:cNvSpPr/>
          <p:nvPr/>
        </p:nvSpPr>
        <p:spPr>
          <a:xfrm>
            <a:off x="403200" y="793080"/>
            <a:ext cx="3960720" cy="355752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pic>
        <p:nvPicPr>
          <p:cNvPr id="946" name="Google Shape;896;p106" descr=""/>
          <p:cNvPicPr/>
          <p:nvPr/>
        </p:nvPicPr>
        <p:blipFill>
          <a:blip r:embed="rId1"/>
          <a:stretch/>
        </p:blipFill>
        <p:spPr>
          <a:xfrm>
            <a:off x="1074240" y="1302120"/>
            <a:ext cx="1938600" cy="3610080"/>
          </a:xfrm>
          <a:prstGeom prst="rect">
            <a:avLst/>
          </a:prstGeom>
          <a:ln w="0">
            <a:noFill/>
          </a:ln>
        </p:spPr>
      </p:pic>
      <p:sp>
        <p:nvSpPr>
          <p:cNvPr id="947" name="PlaceHolder 1"/>
          <p:cNvSpPr>
            <a:spLocks noGrp="1"/>
          </p:cNvSpPr>
          <p:nvPr>
            <p:ph type="title"/>
          </p:nvPr>
        </p:nvSpPr>
        <p:spPr>
          <a:xfrm>
            <a:off x="621000" y="55800"/>
            <a:ext cx="4196160" cy="841320"/>
          </a:xfrm>
          <a:prstGeom prst="rect">
            <a:avLst/>
          </a:prstGeom>
          <a:noFill/>
          <a:ln w="0">
            <a:noFill/>
          </a:ln>
        </p:spPr>
        <p:txBody>
          <a:bodyPr tIns="91440" bIns="91440" anchor="ctr">
            <a:noAutofit/>
          </a:bodyPr>
          <a:p>
            <a:pPr algn="r">
              <a:lnSpc>
                <a:spcPct val="100000"/>
              </a:lnSpc>
              <a:buNone/>
              <a:tabLst>
                <a:tab algn="l" pos="0"/>
              </a:tabLst>
            </a:pPr>
            <a:r>
              <a:rPr b="0" lang="en" sz="4500" spc="-1" strike="noStrike">
                <a:solidFill>
                  <a:srgbClr val="ffffff"/>
                </a:solidFill>
                <a:latin typeface="Fugaz One"/>
                <a:ea typeface="Fugaz One"/>
              </a:rPr>
              <a:t>Introduction</a:t>
            </a:r>
            <a:endParaRPr b="0" lang="en-IE" sz="4500" spc="-1" strike="noStrike">
              <a:solidFill>
                <a:srgbClr val="000000"/>
              </a:solidFill>
              <a:latin typeface="Arial"/>
            </a:endParaRPr>
          </a:p>
        </p:txBody>
      </p:sp>
      <p:sp>
        <p:nvSpPr>
          <p:cNvPr id="948" name="Google Shape;898;p106"/>
          <p:cNvSpPr/>
          <p:nvPr/>
        </p:nvSpPr>
        <p:spPr>
          <a:xfrm>
            <a:off x="5227920" y="226188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Ya what?</a:t>
            </a:r>
            <a:r>
              <a:rPr b="0" lang="en" sz="2000" spc="-1" strike="noStrike">
                <a:solidFill>
                  <a:srgbClr val="ffffff"/>
                </a:solidFill>
                <a:latin typeface="Catamaran"/>
                <a:ea typeface="Catamaran"/>
              </a:rPr>
              <a:t>	</a:t>
            </a:r>
            <a:endParaRPr b="0" lang="en-IE" sz="2000" spc="-1" strike="noStrike">
              <a:latin typeface="Arial"/>
            </a:endParaRPr>
          </a:p>
          <a:p>
            <a:pPr marL="457200">
              <a:lnSpc>
                <a:spcPct val="100000"/>
              </a:lnSpc>
              <a:buNone/>
              <a:tabLst>
                <a:tab algn="l" pos="0"/>
              </a:tabLst>
            </a:pPr>
            <a:endParaRPr b="0" lang="en-IE" sz="2000" spc="-1" strike="noStrike">
              <a:latin typeface="Arial"/>
            </a:endParaRPr>
          </a:p>
        </p:txBody>
      </p:sp>
      <p:sp>
        <p:nvSpPr>
          <p:cNvPr id="949" name="Google Shape;899;p106"/>
          <p:cNvSpPr/>
          <p:nvPr/>
        </p:nvSpPr>
        <p:spPr>
          <a:xfrm>
            <a:off x="5227920" y="188100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Why Cloud Security Matters</a:t>
            </a:r>
            <a:endParaRPr b="0" lang="en-IE" sz="2000" spc="-1" strike="noStrike">
              <a:latin typeface="Arial"/>
            </a:endParaRPr>
          </a:p>
        </p:txBody>
      </p:sp>
      <p:sp>
        <p:nvSpPr>
          <p:cNvPr id="950" name="Google Shape;900;p106"/>
          <p:cNvSpPr/>
          <p:nvPr/>
        </p:nvSpPr>
        <p:spPr>
          <a:xfrm>
            <a:off x="5227920" y="264312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DevSecOps</a:t>
            </a:r>
            <a:endParaRPr b="0" lang="en-IE" sz="2000" spc="-1" strike="noStrike">
              <a:latin typeface="Arial"/>
            </a:endParaRPr>
          </a:p>
        </p:txBody>
      </p:sp>
      <p:sp>
        <p:nvSpPr>
          <p:cNvPr id="951" name="Google Shape;901;p106"/>
          <p:cNvSpPr/>
          <p:nvPr/>
        </p:nvSpPr>
        <p:spPr>
          <a:xfrm>
            <a:off x="5227920" y="302400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Best Practices</a:t>
            </a:r>
            <a:endParaRPr b="0" lang="en-IE" sz="2000" spc="-1" strike="noStrike">
              <a:latin typeface="Arial"/>
            </a:endParaRPr>
          </a:p>
        </p:txBody>
      </p:sp>
      <p:sp>
        <p:nvSpPr>
          <p:cNvPr id="952" name="Google Shape;902;p106"/>
          <p:cNvSpPr/>
          <p:nvPr/>
        </p:nvSpPr>
        <p:spPr>
          <a:xfrm>
            <a:off x="5227920" y="340488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OWASP Threat Prevention</a:t>
            </a:r>
            <a:endParaRPr b="0" lang="en-IE" sz="2000" spc="-1" strike="noStrike">
              <a:latin typeface="Arial"/>
            </a:endParaRPr>
          </a:p>
        </p:txBody>
      </p:sp>
      <p:sp>
        <p:nvSpPr>
          <p:cNvPr id="953" name="Google Shape;903;p106"/>
          <p:cNvSpPr/>
          <p:nvPr/>
        </p:nvSpPr>
        <p:spPr>
          <a:xfrm>
            <a:off x="5227920" y="381708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Developer Tools</a:t>
            </a:r>
            <a:endParaRPr b="0" lang="en-IE" sz="2000" spc="-1" strike="noStrike">
              <a:latin typeface="Arial"/>
            </a:endParaRPr>
          </a:p>
        </p:txBody>
      </p:sp>
      <p:sp>
        <p:nvSpPr>
          <p:cNvPr id="954" name="Google Shape;904;p106"/>
          <p:cNvSpPr/>
          <p:nvPr/>
        </p:nvSpPr>
        <p:spPr>
          <a:xfrm>
            <a:off x="5227920" y="419832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ENISA Threat Landscape</a:t>
            </a:r>
            <a:endParaRPr b="0" lang="en-IE" sz="2000" spc="-1" strike="noStrike">
              <a:latin typeface="Arial"/>
            </a:endParaRPr>
          </a:p>
        </p:txBody>
      </p:sp>
      <p:grpSp>
        <p:nvGrpSpPr>
          <p:cNvPr id="955" name="Google Shape;905;p106"/>
          <p:cNvGrpSpPr/>
          <p:nvPr/>
        </p:nvGrpSpPr>
        <p:grpSpPr>
          <a:xfrm>
            <a:off x="5992560" y="275400"/>
            <a:ext cx="2743200" cy="619560"/>
            <a:chOff x="5992560" y="275400"/>
            <a:chExt cx="2743200" cy="619560"/>
          </a:xfrm>
        </p:grpSpPr>
        <p:pic>
          <p:nvPicPr>
            <p:cNvPr id="956" name="Google Shape;906;p106" descr=""/>
            <p:cNvPicPr/>
            <p:nvPr/>
          </p:nvPicPr>
          <p:blipFill>
            <a:blip r:embed="rId2"/>
            <a:stretch/>
          </p:blipFill>
          <p:spPr>
            <a:xfrm>
              <a:off x="5992560" y="275400"/>
              <a:ext cx="619560" cy="619560"/>
            </a:xfrm>
            <a:prstGeom prst="rect">
              <a:avLst/>
            </a:prstGeom>
            <a:ln w="0">
              <a:noFill/>
            </a:ln>
          </p:spPr>
        </p:pic>
        <p:sp>
          <p:nvSpPr>
            <p:cNvPr id="957" name="Google Shape;907;p106"/>
            <p:cNvSpPr/>
            <p:nvPr/>
          </p:nvSpPr>
          <p:spPr>
            <a:xfrm>
              <a:off x="6612480" y="30924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70" name="Google Shape;739;p89"/>
          <p:cNvGraphicFramePr/>
          <p:nvPr/>
        </p:nvGraphicFramePr>
        <p:xfrm>
          <a:off x="397080" y="685080"/>
          <a:ext cx="8358480" cy="3651480"/>
        </p:xfrm>
        <a:graphic>
          <a:graphicData uri="http://schemas.openxmlformats.org/drawingml/2006/table">
            <a:tbl>
              <a:tblPr/>
              <a:tblGrid>
                <a:gridCol w="594000"/>
                <a:gridCol w="4973040"/>
                <a:gridCol w="2791440"/>
              </a:tblGrid>
              <a:tr h="442440">
                <a:tc>
                  <a:tcPr anchor="t" marL="68400" marR="68400">
                    <a:lnL w="12240">
                      <a:solidFill>
                        <a:srgbClr val="ffffff"/>
                      </a:solidFill>
                    </a:lnL>
                    <a:lnR w="12240">
                      <a:solidFill>
                        <a:srgbClr val="ffffff"/>
                      </a:solidFill>
                    </a:lnR>
                    <a:lnT w="12240">
                      <a:solidFill>
                        <a:srgbClr val="ffffff"/>
                      </a:solidFill>
                    </a:lnT>
                    <a:lnB w="9360">
                      <a:solidFill>
                        <a:srgbClr val="000000"/>
                      </a:solidFill>
                    </a:lnB>
                    <a:solidFill>
                      <a:srgbClr val="304964"/>
                    </a:solidFill>
                  </a:tcPr>
                </a:tc>
                <a:tc>
                  <a:txBody>
                    <a:bodyPr lIns="68400" rIns="68400" tIns="34200" bIns="34200" anchor="ctr">
                      <a:noAutofit/>
                    </a:bodyPr>
                    <a:p>
                      <a:pPr algn="ctr">
                        <a:lnSpc>
                          <a:spcPct val="100000"/>
                        </a:lnSpc>
                        <a:buNone/>
                        <a:tabLst>
                          <a:tab algn="l" pos="0"/>
                        </a:tabLst>
                      </a:pPr>
                      <a:r>
                        <a:rPr b="1" lang="en" sz="1200" spc="-1" strike="noStrike">
                          <a:solidFill>
                            <a:srgbClr val="ffffff"/>
                          </a:solidFill>
                          <a:latin typeface="Arial"/>
                          <a:ea typeface="Arial"/>
                        </a:rPr>
                        <a:t>Topic</a:t>
                      </a:r>
                      <a:endParaRPr b="0" lang="en-IE" sz="1200" spc="-1" strike="noStrike">
                        <a:latin typeface="Arial"/>
                      </a:endParaRPr>
                    </a:p>
                  </a:txBody>
                  <a:tcPr anchor="ctr" marL="68400" marR="68400">
                    <a:lnL w="12240">
                      <a:solidFill>
                        <a:srgbClr val="ffffff"/>
                      </a:solidFill>
                    </a:lnL>
                    <a:lnR w="12240">
                      <a:solidFill>
                        <a:srgbClr val="ffffff"/>
                      </a:solidFill>
                    </a:lnR>
                    <a:lnT w="12240">
                      <a:solidFill>
                        <a:srgbClr val="ffffff"/>
                      </a:solidFill>
                    </a:lnT>
                    <a:lnB w="9360">
                      <a:solidFill>
                        <a:srgbClr val="000000"/>
                      </a:solidFill>
                    </a:lnB>
                    <a:solidFill>
                      <a:srgbClr val="304964"/>
                    </a:solidFill>
                  </a:tcPr>
                </a:tc>
                <a:tc>
                  <a:txBody>
                    <a:bodyPr lIns="68400" rIns="68400" tIns="34200" bIns="34200" anchor="ctr">
                      <a:noAutofit/>
                    </a:bodyPr>
                    <a:p>
                      <a:pPr algn="ctr">
                        <a:lnSpc>
                          <a:spcPct val="100000"/>
                        </a:lnSpc>
                        <a:buNone/>
                        <a:tabLst>
                          <a:tab algn="l" pos="0"/>
                        </a:tabLst>
                      </a:pPr>
                      <a:r>
                        <a:rPr b="1" lang="en" sz="1200" spc="-1" strike="noStrike">
                          <a:solidFill>
                            <a:srgbClr val="ffffff"/>
                          </a:solidFill>
                          <a:latin typeface="Arial"/>
                          <a:ea typeface="Arial"/>
                        </a:rPr>
                        <a:t>Speaker</a:t>
                      </a:r>
                      <a:endParaRPr b="0" lang="en-IE" sz="1200" spc="-1" strike="noStrike">
                        <a:latin typeface="Arial"/>
                      </a:endParaRPr>
                    </a:p>
                  </a:txBody>
                  <a:tcPr anchor="ctr" marL="68400" marR="68400">
                    <a:lnL w="12240">
                      <a:solidFill>
                        <a:srgbClr val="ffffff"/>
                      </a:solidFill>
                    </a:lnL>
                    <a:lnR w="12240">
                      <a:solidFill>
                        <a:srgbClr val="ffffff"/>
                      </a:solidFill>
                    </a:lnR>
                    <a:lnT w="12240">
                      <a:solidFill>
                        <a:srgbClr val="ffffff"/>
                      </a:solidFill>
                    </a:lnT>
                    <a:lnB w="9360">
                      <a:solidFill>
                        <a:srgbClr val="000000"/>
                      </a:solidFill>
                    </a:lnB>
                    <a:solidFill>
                      <a:srgbClr val="304964"/>
                    </a:solidFill>
                  </a:tcPr>
                </a:tc>
              </a:tr>
              <a:tr h="35136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1</a:t>
                      </a:r>
                      <a:endParaRPr b="0" lang="en-IE" sz="1000" spc="-1" strike="noStrike">
                        <a:latin typeface="Arial"/>
                      </a:endParaRPr>
                    </a:p>
                  </a:txBody>
                  <a:tcPr anchor="ctr" marL="68400" marR="68400">
                    <a:lnL w="9360">
                      <a:solidFill>
                        <a:srgbClr val="000000"/>
                      </a:solidFill>
                    </a:lnL>
                    <a:lnR w="9360">
                      <a:solidFill>
                        <a:srgbClr val="000000"/>
                      </a:solidFill>
                    </a:lnR>
                    <a:lnT w="9360">
                      <a:solidFill>
                        <a:srgbClr val="000000"/>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Opening Remarks &amp; Speaker Introductions</a:t>
                      </a:r>
                      <a:endParaRPr b="0" lang="en-IE" sz="1200" spc="-1" strike="noStrike">
                        <a:latin typeface="Arial"/>
                      </a:endParaRPr>
                    </a:p>
                  </a:txBody>
                  <a:tcPr anchor="ctr" marL="68400" marR="68400">
                    <a:lnL w="9360">
                      <a:solidFill>
                        <a:srgbClr val="000000"/>
                      </a:solidFill>
                    </a:lnL>
                    <a:lnR w="9360">
                      <a:solidFill>
                        <a:srgbClr val="000000"/>
                      </a:solidFill>
                    </a:lnR>
                    <a:lnT w="9360">
                      <a:solidFill>
                        <a:srgbClr val="000000"/>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Fergal Hynes / Jennifer Conlon</a:t>
                      </a:r>
                      <a:endParaRPr b="0" lang="en-IE" sz="1200" spc="-1" strike="noStrike">
                        <a:latin typeface="Arial"/>
                      </a:endParaRPr>
                    </a:p>
                  </a:txBody>
                  <a:tcPr anchor="ctr" marL="68400" marR="68400">
                    <a:lnL w="9360">
                      <a:solidFill>
                        <a:srgbClr val="000000"/>
                      </a:solidFill>
                    </a:lnL>
                    <a:lnR w="9360">
                      <a:solidFill>
                        <a:srgbClr val="000000"/>
                      </a:solidFill>
                    </a:lnR>
                    <a:lnT w="9360">
                      <a:solidFill>
                        <a:srgbClr val="000000"/>
                      </a:solidFill>
                    </a:lnT>
                    <a:lnB w="12240">
                      <a:solidFill>
                        <a:srgbClr val="007e8f"/>
                      </a:solidFill>
                    </a:lnB>
                    <a:solidFill>
                      <a:srgbClr val="ffffff"/>
                    </a:solidFill>
                  </a:tcPr>
                </a:tc>
              </a:tr>
              <a:tr h="35136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2</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Domain Driven Design with Microservices in the Cloud</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John Lynch</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5136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3</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Secure Cloud: Safeguarding your Data</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Michael Dunne</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3984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5</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Q&amp;A Session</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3768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6</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Break - Refreshments Served @ 7:10 PM</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5856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6</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IAM: Inane Access Management</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Liam Krewer</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7944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7</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Effortless Development with Google Project IDX</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Tom Prior</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6540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8</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Q&amp;A Session</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r h="374040">
                <a:tc>
                  <a:txBody>
                    <a:bodyPr lIns="68400" rIns="68400" tIns="34200" bIns="34200" anchor="ctr">
                      <a:noAutofit/>
                    </a:bodyPr>
                    <a:p>
                      <a:pPr algn="ctr">
                        <a:lnSpc>
                          <a:spcPct val="100000"/>
                        </a:lnSpc>
                        <a:buNone/>
                        <a:tabLst>
                          <a:tab algn="l" pos="0"/>
                        </a:tabLst>
                      </a:pPr>
                      <a:r>
                        <a:rPr b="1" lang="en" sz="1000" spc="-1" strike="noStrike">
                          <a:solidFill>
                            <a:srgbClr val="8e8b89"/>
                          </a:solidFill>
                          <a:latin typeface="Arial"/>
                          <a:ea typeface="Arial"/>
                        </a:rPr>
                        <a:t>9</a:t>
                      </a:r>
                      <a:endParaRPr b="0" lang="en-IE" sz="10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xBody>
                    <a:bodyPr lIns="68400" rIns="68400" tIns="34200" bIns="34200" anchor="ctr">
                      <a:noAutofit/>
                    </a:bodyPr>
                    <a:p>
                      <a:pPr>
                        <a:lnSpc>
                          <a:spcPct val="100000"/>
                        </a:lnSpc>
                        <a:buNone/>
                        <a:tabLst>
                          <a:tab algn="l" pos="0"/>
                        </a:tabLst>
                      </a:pPr>
                      <a:r>
                        <a:rPr b="0" lang="en" sz="1200" spc="-1" strike="noStrike">
                          <a:solidFill>
                            <a:srgbClr val="1c1c1c"/>
                          </a:solidFill>
                          <a:latin typeface="Arial"/>
                          <a:ea typeface="Arial"/>
                        </a:rPr>
                        <a:t>Closing Remarks &amp; Wrap-up</a:t>
                      </a:r>
                      <a:endParaRPr b="0" lang="en-IE" sz="1200" spc="-1" strike="noStrike">
                        <a:latin typeface="Arial"/>
                      </a:endParaRPr>
                    </a:p>
                  </a:txBody>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c>
                  <a:tcPr anchor="ctr" marL="68400" marR="68400">
                    <a:lnL w="9360">
                      <a:solidFill>
                        <a:srgbClr val="000000"/>
                      </a:solidFill>
                    </a:lnL>
                    <a:lnR w="9360">
                      <a:solidFill>
                        <a:srgbClr val="000000"/>
                      </a:solidFill>
                    </a:lnR>
                    <a:lnT w="12240">
                      <a:solidFill>
                        <a:srgbClr val="007e8f"/>
                      </a:solidFill>
                    </a:lnT>
                    <a:lnB w="12240">
                      <a:solidFill>
                        <a:srgbClr val="007e8f"/>
                      </a:solidFill>
                    </a:lnB>
                    <a:solidFill>
                      <a:srgbClr val="ffffff"/>
                    </a:solidFill>
                  </a:tcPr>
                </a:tc>
              </a:tr>
            </a:tbl>
          </a:graphicData>
        </a:graphic>
      </p:graphicFrame>
      <p:sp>
        <p:nvSpPr>
          <p:cNvPr id="871" name="PlaceHolder 1"/>
          <p:cNvSpPr>
            <a:spLocks noGrp="1"/>
          </p:cNvSpPr>
          <p:nvPr>
            <p:ph type="title"/>
          </p:nvPr>
        </p:nvSpPr>
        <p:spPr>
          <a:xfrm>
            <a:off x="551880" y="143640"/>
            <a:ext cx="8048880" cy="47772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Agenda </a:t>
            </a:r>
            <a:endParaRPr b="0" lang="en-IE"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Google Shape;912;p107"/>
          <p:cNvSpPr/>
          <p:nvPr/>
        </p:nvSpPr>
        <p:spPr>
          <a:xfrm>
            <a:off x="-1089000" y="181800"/>
            <a:ext cx="4519080" cy="383832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59" name="Google Shape;913;p107"/>
          <p:cNvSpPr/>
          <p:nvPr/>
        </p:nvSpPr>
        <p:spPr>
          <a:xfrm>
            <a:off x="1536120" y="765000"/>
            <a:ext cx="67237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pic>
        <p:nvPicPr>
          <p:cNvPr id="960" name="Google Shape;914;p107" descr=""/>
          <p:cNvPicPr/>
          <p:nvPr/>
        </p:nvPicPr>
        <p:blipFill>
          <a:blip r:embed="rId1"/>
          <a:stretch/>
        </p:blipFill>
        <p:spPr>
          <a:xfrm>
            <a:off x="232560" y="1325880"/>
            <a:ext cx="1875240" cy="1796400"/>
          </a:xfrm>
          <a:prstGeom prst="rect">
            <a:avLst/>
          </a:prstGeom>
          <a:ln w="0">
            <a:noFill/>
          </a:ln>
        </p:spPr>
      </p:pic>
      <p:sp>
        <p:nvSpPr>
          <p:cNvPr id="961" name="PlaceHolder 1"/>
          <p:cNvSpPr>
            <a:spLocks noGrp="1"/>
          </p:cNvSpPr>
          <p:nvPr>
            <p:ph type="title"/>
          </p:nvPr>
        </p:nvSpPr>
        <p:spPr>
          <a:xfrm>
            <a:off x="1765800" y="794160"/>
            <a:ext cx="6493680" cy="531720"/>
          </a:xfrm>
          <a:prstGeom prst="rect">
            <a:avLst/>
          </a:prstGeom>
          <a:noFill/>
          <a:ln w="0">
            <a:noFill/>
          </a:ln>
        </p:spPr>
        <p:txBody>
          <a:bodyPr tIns="91440" bIns="91440" anchor="ctr">
            <a:noAutofit/>
          </a:bodyPr>
          <a:p>
            <a:pPr algn="ctr">
              <a:lnSpc>
                <a:spcPct val="100000"/>
              </a:lnSpc>
              <a:buNone/>
              <a:tabLst>
                <a:tab algn="l" pos="0"/>
              </a:tabLst>
            </a:pPr>
            <a:r>
              <a:rPr b="0" lang="en" sz="3000" spc="-1" strike="noStrike">
                <a:solidFill>
                  <a:srgbClr val="00000d"/>
                </a:solidFill>
                <a:latin typeface="Fugaz One"/>
                <a:ea typeface="Fugaz One"/>
              </a:rPr>
              <a:t>WHY CLOUD SECURITY MATTERS</a:t>
            </a:r>
            <a:endParaRPr b="0" lang="en-IE" sz="3000" spc="-1" strike="noStrike">
              <a:solidFill>
                <a:srgbClr val="000000"/>
              </a:solidFill>
              <a:latin typeface="Arial"/>
            </a:endParaRPr>
          </a:p>
        </p:txBody>
      </p:sp>
      <p:sp>
        <p:nvSpPr>
          <p:cNvPr id="962" name="Google Shape;916;p107"/>
          <p:cNvSpPr/>
          <p:nvPr/>
        </p:nvSpPr>
        <p:spPr>
          <a:xfrm>
            <a:off x="3170520" y="265428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Compliance with Regulations</a:t>
            </a:r>
            <a:endParaRPr b="0" lang="en-IE" sz="2000" spc="-1" strike="noStrike">
              <a:latin typeface="Arial"/>
            </a:endParaRPr>
          </a:p>
        </p:txBody>
      </p:sp>
      <p:sp>
        <p:nvSpPr>
          <p:cNvPr id="963" name="Google Shape;917;p107"/>
          <p:cNvSpPr/>
          <p:nvPr/>
        </p:nvSpPr>
        <p:spPr>
          <a:xfrm>
            <a:off x="3170520" y="1881000"/>
            <a:ext cx="41695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Data Protection CIA</a:t>
            </a:r>
            <a:endParaRPr b="0" lang="en-IE" sz="2000" spc="-1" strike="noStrike">
              <a:latin typeface="Arial"/>
            </a:endParaRPr>
          </a:p>
        </p:txBody>
      </p:sp>
      <p:sp>
        <p:nvSpPr>
          <p:cNvPr id="964" name="Google Shape;918;p107"/>
          <p:cNvSpPr/>
          <p:nvPr/>
        </p:nvSpPr>
        <p:spPr>
          <a:xfrm>
            <a:off x="3170520" y="342756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Ensures Business Continuity</a:t>
            </a:r>
            <a:endParaRPr b="0" lang="en-IE" sz="2000" spc="-1" strike="noStrike">
              <a:latin typeface="Arial"/>
            </a:endParaRPr>
          </a:p>
        </p:txBody>
      </p:sp>
      <p:sp>
        <p:nvSpPr>
          <p:cNvPr id="965" name="Google Shape;919;p107"/>
          <p:cNvSpPr/>
          <p:nvPr/>
        </p:nvSpPr>
        <p:spPr>
          <a:xfrm>
            <a:off x="3170520" y="4229280"/>
            <a:ext cx="4740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Maintains Trust and Reputation</a:t>
            </a:r>
            <a:endParaRPr b="0" lang="en-IE" sz="2000" spc="-1" strike="noStrike">
              <a:latin typeface="Arial"/>
            </a:endParaRPr>
          </a:p>
        </p:txBody>
      </p:sp>
      <p:grpSp>
        <p:nvGrpSpPr>
          <p:cNvPr id="966" name="Google Shape;920;p107"/>
          <p:cNvGrpSpPr/>
          <p:nvPr/>
        </p:nvGrpSpPr>
        <p:grpSpPr>
          <a:xfrm>
            <a:off x="6145200" y="123120"/>
            <a:ext cx="2743200" cy="619560"/>
            <a:chOff x="6145200" y="123120"/>
            <a:chExt cx="2743200" cy="619560"/>
          </a:xfrm>
        </p:grpSpPr>
        <p:pic>
          <p:nvPicPr>
            <p:cNvPr id="967" name="Google Shape;921;p107" descr=""/>
            <p:cNvPicPr/>
            <p:nvPr/>
          </p:nvPicPr>
          <p:blipFill>
            <a:blip r:embed="rId2"/>
            <a:stretch/>
          </p:blipFill>
          <p:spPr>
            <a:xfrm>
              <a:off x="6145200" y="123120"/>
              <a:ext cx="619560" cy="619560"/>
            </a:xfrm>
            <a:prstGeom prst="rect">
              <a:avLst/>
            </a:prstGeom>
            <a:ln w="0">
              <a:noFill/>
            </a:ln>
          </p:spPr>
        </p:pic>
        <p:sp>
          <p:nvSpPr>
            <p:cNvPr id="968" name="Google Shape;922;p107"/>
            <p:cNvSpPr/>
            <p:nvPr/>
          </p:nvSpPr>
          <p:spPr>
            <a:xfrm>
              <a:off x="6765120" y="15660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0">
                                  <p:stCondLst>
                                    <p:cond delay="0"/>
                                  </p:stCondLst>
                                  <p:childTnLst>
                                    <p:set>
                                      <p:cBhvr>
                                        <p:cTn id="110" dur="1" fill="hold">
                                          <p:stCondLst>
                                            <p:cond delay="0"/>
                                          </p:stCondLst>
                                        </p:cTn>
                                        <p:tgtEl>
                                          <p:spTgt spid="963"/>
                                        </p:tgtEl>
                                        <p:attrNameLst>
                                          <p:attrName>style.visibility</p:attrName>
                                        </p:attrNameLst>
                                      </p:cBhvr>
                                      <p:to>
                                        <p:strVal val="visible"/>
                                      </p:to>
                                    </p:set>
                                    <p:animEffect filter="fade" transition="in">
                                      <p:cBhvr additive="repl">
                                        <p:cTn id="111" dur="1000"/>
                                        <p:tgtEl>
                                          <p:spTgt spid="963"/>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962"/>
                                        </p:tgtEl>
                                        <p:attrNameLst>
                                          <p:attrName>style.visibility</p:attrName>
                                        </p:attrNameLst>
                                      </p:cBhvr>
                                      <p:to>
                                        <p:strVal val="visible"/>
                                      </p:to>
                                    </p:set>
                                    <p:animEffect filter="fade" transition="in">
                                      <p:cBhvr additive="repl">
                                        <p:cTn id="116" dur="1000"/>
                                        <p:tgtEl>
                                          <p:spTgt spid="962"/>
                                        </p:tgtEl>
                                      </p:cBhvr>
                                    </p:animEffec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0">
                                  <p:stCondLst>
                                    <p:cond delay="0"/>
                                  </p:stCondLst>
                                  <p:childTnLst>
                                    <p:set>
                                      <p:cBhvr>
                                        <p:cTn id="120" dur="1" fill="hold">
                                          <p:stCondLst>
                                            <p:cond delay="0"/>
                                          </p:stCondLst>
                                        </p:cTn>
                                        <p:tgtEl>
                                          <p:spTgt spid="964"/>
                                        </p:tgtEl>
                                        <p:attrNameLst>
                                          <p:attrName>style.visibility</p:attrName>
                                        </p:attrNameLst>
                                      </p:cBhvr>
                                      <p:to>
                                        <p:strVal val="visible"/>
                                      </p:to>
                                    </p:set>
                                    <p:animEffect filter="fade" transition="in">
                                      <p:cBhvr additive="repl">
                                        <p:cTn id="121" dur="1000"/>
                                        <p:tgtEl>
                                          <p:spTgt spid="964"/>
                                        </p:tgtEl>
                                      </p:cBhvr>
                                    </p:animEffec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0">
                                  <p:stCondLst>
                                    <p:cond delay="0"/>
                                  </p:stCondLst>
                                  <p:childTnLst>
                                    <p:set>
                                      <p:cBhvr>
                                        <p:cTn id="125" dur="1" fill="hold">
                                          <p:stCondLst>
                                            <p:cond delay="0"/>
                                          </p:stCondLst>
                                        </p:cTn>
                                        <p:tgtEl>
                                          <p:spTgt spid="965"/>
                                        </p:tgtEl>
                                        <p:attrNameLst>
                                          <p:attrName>style.visibility</p:attrName>
                                        </p:attrNameLst>
                                      </p:cBhvr>
                                      <p:to>
                                        <p:strVal val="visible"/>
                                      </p:to>
                                    </p:set>
                                    <p:animEffect filter="fade" transition="in">
                                      <p:cBhvr additive="repl">
                                        <p:cTn id="126" dur="1000"/>
                                        <p:tgtEl>
                                          <p:spTgt spid="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Google Shape;927;p108"/>
          <p:cNvSpPr/>
          <p:nvPr/>
        </p:nvSpPr>
        <p:spPr>
          <a:xfrm>
            <a:off x="1915200" y="315360"/>
            <a:ext cx="5313240" cy="451224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70" name="PlaceHolder 1"/>
          <p:cNvSpPr>
            <a:spLocks noGrp="1"/>
          </p:cNvSpPr>
          <p:nvPr>
            <p:ph type="title"/>
          </p:nvPr>
        </p:nvSpPr>
        <p:spPr>
          <a:xfrm>
            <a:off x="1915200" y="4036680"/>
            <a:ext cx="5429520" cy="1348920"/>
          </a:xfrm>
          <a:prstGeom prst="rect">
            <a:avLst/>
          </a:prstGeom>
          <a:noFill/>
          <a:ln w="0">
            <a:noFill/>
          </a:ln>
        </p:spPr>
        <p:txBody>
          <a:bodyPr tIns="91440" bIns="91440" anchor="ctr">
            <a:noAutofit/>
          </a:bodyPr>
          <a:p>
            <a:pPr algn="ctr">
              <a:lnSpc>
                <a:spcPct val="80000"/>
              </a:lnSpc>
              <a:buNone/>
              <a:tabLst>
                <a:tab algn="l" pos="0"/>
              </a:tabLst>
            </a:pPr>
            <a:r>
              <a:rPr b="0" lang="en" sz="5000" spc="-1" strike="noStrike">
                <a:solidFill>
                  <a:srgbClr val="ffffff"/>
                </a:solidFill>
                <a:latin typeface="Fugaz One"/>
                <a:ea typeface="Fugaz One"/>
              </a:rPr>
              <a:t>CIA TRIAD</a:t>
            </a:r>
            <a:endParaRPr b="0" lang="en-IE" sz="5000" spc="-1" strike="noStrike">
              <a:solidFill>
                <a:srgbClr val="000000"/>
              </a:solidFill>
              <a:latin typeface="Arial"/>
            </a:endParaRPr>
          </a:p>
        </p:txBody>
      </p:sp>
      <p:pic>
        <p:nvPicPr>
          <p:cNvPr id="971" name="Google Shape;929;p108" descr=""/>
          <p:cNvPicPr/>
          <p:nvPr/>
        </p:nvPicPr>
        <p:blipFill>
          <a:blip r:embed="rId1"/>
          <a:stretch/>
        </p:blipFill>
        <p:spPr>
          <a:xfrm>
            <a:off x="2499480" y="1320480"/>
            <a:ext cx="3857040" cy="2806200"/>
          </a:xfrm>
          <a:prstGeom prst="rect">
            <a:avLst/>
          </a:prstGeom>
          <a:ln w="0">
            <a:noFill/>
          </a:ln>
        </p:spPr>
      </p:pic>
      <p:sp>
        <p:nvSpPr>
          <p:cNvPr id="972" name="Google Shape;930;p108"/>
          <p:cNvSpPr/>
          <p:nvPr/>
        </p:nvSpPr>
        <p:spPr>
          <a:xfrm>
            <a:off x="0" y="0"/>
            <a:ext cx="29995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400" spc="-1" strike="noStrike">
                <a:solidFill>
                  <a:srgbClr val="000000"/>
                </a:solidFill>
                <a:latin typeface="Arial"/>
                <a:ea typeface="Arial"/>
              </a:rPr>
              <a:t>Core Principles of Cloud Security</a:t>
            </a:r>
            <a:endParaRPr b="0" lang="en-IE" sz="1400" spc="-1" strike="noStrike">
              <a:latin typeface="Arial"/>
            </a:endParaRPr>
          </a:p>
        </p:txBody>
      </p:sp>
      <p:sp>
        <p:nvSpPr>
          <p:cNvPr id="973" name="Google Shape;931;p108"/>
          <p:cNvSpPr/>
          <p:nvPr/>
        </p:nvSpPr>
        <p:spPr>
          <a:xfrm>
            <a:off x="152280" y="152280"/>
            <a:ext cx="2999520" cy="3956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400" spc="-1" strike="noStrike">
                <a:solidFill>
                  <a:srgbClr val="000000"/>
                </a:solidFill>
                <a:latin typeface="Arial"/>
                <a:ea typeface="Arial"/>
              </a:rPr>
              <a:t>Core Principles of Cloud Security</a:t>
            </a:r>
            <a:endParaRPr b="0" lang="en-IE" sz="1400" spc="-1" strike="noStrike">
              <a:latin typeface="Arial"/>
            </a:endParaRPr>
          </a:p>
        </p:txBody>
      </p:sp>
      <p:sp>
        <p:nvSpPr>
          <p:cNvPr id="974" name="Google Shape;932;p108"/>
          <p:cNvSpPr/>
          <p:nvPr/>
        </p:nvSpPr>
        <p:spPr>
          <a:xfrm>
            <a:off x="576360" y="617760"/>
            <a:ext cx="79909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975" name="PlaceHolder 2"/>
          <p:cNvSpPr>
            <a:spLocks noGrp="1"/>
          </p:cNvSpPr>
          <p:nvPr>
            <p:ph type="title"/>
          </p:nvPr>
        </p:nvSpPr>
        <p:spPr>
          <a:xfrm>
            <a:off x="576360" y="573840"/>
            <a:ext cx="7703640" cy="572400"/>
          </a:xfrm>
          <a:prstGeom prst="rect">
            <a:avLst/>
          </a:prstGeom>
          <a:noFill/>
          <a:ln w="0">
            <a:noFill/>
          </a:ln>
        </p:spPr>
        <p:txBody>
          <a:bodyPr tIns="91440" bIns="91440" anchor="t">
            <a:noAutofit/>
          </a:bodyPr>
          <a:p>
            <a:pPr algn="ctr">
              <a:lnSpc>
                <a:spcPct val="100000"/>
              </a:lnSpc>
              <a:buNone/>
              <a:tabLst>
                <a:tab algn="l" pos="0"/>
              </a:tabLst>
            </a:pPr>
            <a:r>
              <a:rPr b="0" lang="en" sz="3000" spc="-1" strike="noStrike">
                <a:solidFill>
                  <a:srgbClr val="00000d"/>
                </a:solidFill>
                <a:latin typeface="Fugaz One"/>
                <a:ea typeface="Fugaz One"/>
              </a:rPr>
              <a:t>CORE PRINCIPLES OF CLOUD SECURITY</a:t>
            </a:r>
            <a:endParaRPr b="0" lang="en-IE" sz="3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childTnLst>
                  <p:par>
                    <p:cTn id="129" fill="hold">
                      <p:stCondLst>
                        <p:cond delay="0"/>
                      </p:stCondLst>
                      <p:childTnLst>
                        <p:par>
                          <p:cTn id="130" fill="hold">
                            <p:stCondLst>
                              <p:cond delay="0"/>
                            </p:stCondLst>
                            <p:childTnLst>
                              <p:par>
                                <p:cTn id="131" nodeType="withEffect" fill="hold" presetClass="entr" presetID="10">
                                  <p:stCondLst>
                                    <p:cond delay="0"/>
                                  </p:stCondLst>
                                  <p:childTnLst>
                                    <p:set>
                                      <p:cBhvr>
                                        <p:cTn id="132" dur="1" fill="hold">
                                          <p:stCondLst>
                                            <p:cond delay="0"/>
                                          </p:stCondLst>
                                        </p:cTn>
                                        <p:tgtEl>
                                          <p:spTgt spid="970"/>
                                        </p:tgtEl>
                                        <p:attrNameLst>
                                          <p:attrName>style.visibility</p:attrName>
                                        </p:attrNameLst>
                                      </p:cBhvr>
                                      <p:to>
                                        <p:strVal val="visible"/>
                                      </p:to>
                                    </p:set>
                                    <p:animEffect filter="fade" transition="in">
                                      <p:cBhvr additive="repl">
                                        <p:cTn id="133"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6" name="Google Shape;938;p109"/>
          <p:cNvSpPr/>
          <p:nvPr/>
        </p:nvSpPr>
        <p:spPr>
          <a:xfrm>
            <a:off x="3886200" y="-675720"/>
            <a:ext cx="4880520" cy="414468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77" name="Google Shape;939;p109"/>
          <p:cNvSpPr/>
          <p:nvPr/>
        </p:nvSpPr>
        <p:spPr>
          <a:xfrm flipH="1">
            <a:off x="6291000" y="683640"/>
            <a:ext cx="69480" cy="69480"/>
          </a:xfrm>
          <a:prstGeom prst="ellipse">
            <a:avLst/>
          </a:prstGeom>
          <a:gradFill rotWithShape="0">
            <a:gsLst>
              <a:gs pos="0">
                <a:srgbClr val="82bcfe"/>
              </a:gs>
              <a:gs pos="100000">
                <a:srgbClr val="0c77f1"/>
              </a:gs>
            </a:gsLst>
            <a:lin ang="5394000"/>
          </a:gradFill>
          <a:ln w="9525">
            <a:solidFill>
              <a:srgbClr val="ffffff"/>
            </a:solidFill>
            <a:round/>
          </a:ln>
        </p:spPr>
        <p:style>
          <a:lnRef idx="0"/>
          <a:fillRef idx="0"/>
          <a:effectRef idx="0"/>
          <a:fontRef idx="minor"/>
        </p:style>
      </p:sp>
      <p:sp>
        <p:nvSpPr>
          <p:cNvPr id="978" name="PlaceHolder 1"/>
          <p:cNvSpPr>
            <a:spLocks noGrp="1"/>
          </p:cNvSpPr>
          <p:nvPr>
            <p:ph type="title"/>
          </p:nvPr>
        </p:nvSpPr>
        <p:spPr>
          <a:xfrm>
            <a:off x="4222440" y="1150920"/>
            <a:ext cx="4208040" cy="1000440"/>
          </a:xfrm>
          <a:prstGeom prst="rect">
            <a:avLst/>
          </a:prstGeom>
          <a:noFill/>
          <a:ln w="0">
            <a:noFill/>
          </a:ln>
        </p:spPr>
        <p:txBody>
          <a:bodyPr tIns="91440" bIns="91440" anchor="ctr">
            <a:noAutofit/>
          </a:bodyPr>
          <a:p>
            <a:pPr algn="ctr">
              <a:lnSpc>
                <a:spcPct val="100000"/>
              </a:lnSpc>
              <a:buNone/>
              <a:tabLst>
                <a:tab algn="l" pos="0"/>
              </a:tabLst>
            </a:pPr>
            <a:r>
              <a:rPr b="0" lang="en" sz="2600" spc="-1" strike="noStrike">
                <a:solidFill>
                  <a:srgbClr val="ffffff"/>
                </a:solidFill>
                <a:latin typeface="Fugaz One"/>
                <a:ea typeface="Fugaz One"/>
              </a:rPr>
              <a:t>Breach  2013 &amp; 2014</a:t>
            </a:r>
            <a:endParaRPr b="0" lang="en-IE" sz="2600" spc="-1" strike="noStrike">
              <a:solidFill>
                <a:srgbClr val="000000"/>
              </a:solidFill>
              <a:latin typeface="Arial"/>
            </a:endParaRPr>
          </a:p>
        </p:txBody>
      </p:sp>
      <p:sp>
        <p:nvSpPr>
          <p:cNvPr id="979" name="Google Shape;941;p109"/>
          <p:cNvSpPr/>
          <p:nvPr/>
        </p:nvSpPr>
        <p:spPr>
          <a:xfrm>
            <a:off x="5852520" y="2549160"/>
            <a:ext cx="30182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Spear Phishing Attack</a:t>
            </a:r>
            <a:endParaRPr b="0" lang="en-IE" sz="2000" spc="-1" strike="noStrike">
              <a:latin typeface="Arial"/>
            </a:endParaRPr>
          </a:p>
        </p:txBody>
      </p:sp>
      <p:sp>
        <p:nvSpPr>
          <p:cNvPr id="980" name="Google Shape;942;p109"/>
          <p:cNvSpPr/>
          <p:nvPr/>
        </p:nvSpPr>
        <p:spPr>
          <a:xfrm>
            <a:off x="5852520" y="3387600"/>
            <a:ext cx="31543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Verizon Acquisition Lowered Price by 350 M</a:t>
            </a:r>
            <a:endParaRPr b="0" lang="en-IE" sz="2000" spc="-1" strike="noStrike">
              <a:latin typeface="Arial"/>
            </a:endParaRPr>
          </a:p>
        </p:txBody>
      </p:sp>
      <p:sp>
        <p:nvSpPr>
          <p:cNvPr id="981" name="Google Shape;943;p109"/>
          <p:cNvSpPr/>
          <p:nvPr/>
        </p:nvSpPr>
        <p:spPr>
          <a:xfrm>
            <a:off x="5852520" y="4055400"/>
            <a:ext cx="30182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35M +   in Fines</a:t>
            </a:r>
            <a:endParaRPr b="0" lang="en-IE" sz="2000" spc="-1" strike="noStrike">
              <a:latin typeface="Arial"/>
            </a:endParaRPr>
          </a:p>
        </p:txBody>
      </p:sp>
      <p:sp>
        <p:nvSpPr>
          <p:cNvPr id="982" name="Google Shape;944;p109"/>
          <p:cNvSpPr/>
          <p:nvPr/>
        </p:nvSpPr>
        <p:spPr>
          <a:xfrm>
            <a:off x="5852520" y="3006360"/>
            <a:ext cx="39913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3.5  Billion Records Exposed</a:t>
            </a:r>
            <a:endParaRPr b="0" lang="en-IE" sz="2000" spc="-1" strike="noStrike">
              <a:latin typeface="Arial"/>
            </a:endParaRPr>
          </a:p>
        </p:txBody>
      </p:sp>
      <p:sp>
        <p:nvSpPr>
          <p:cNvPr id="983" name="Google Shape;945;p109"/>
          <p:cNvSpPr/>
          <p:nvPr/>
        </p:nvSpPr>
        <p:spPr>
          <a:xfrm>
            <a:off x="5852520" y="4436280"/>
            <a:ext cx="30182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117.5M +  in Lawsuits</a:t>
            </a:r>
            <a:endParaRPr b="0" lang="en-IE" sz="2000" spc="-1" strike="noStrike">
              <a:latin typeface="Arial"/>
            </a:endParaRPr>
          </a:p>
        </p:txBody>
      </p:sp>
      <p:pic>
        <p:nvPicPr>
          <p:cNvPr id="984" name="Google Shape;946;p109" descr=""/>
          <p:cNvPicPr/>
          <p:nvPr/>
        </p:nvPicPr>
        <p:blipFill>
          <a:blip r:embed="rId2"/>
          <a:stretch/>
        </p:blipFill>
        <p:spPr>
          <a:xfrm>
            <a:off x="4222440" y="-15120"/>
            <a:ext cx="3580920" cy="1790280"/>
          </a:xfrm>
          <a:prstGeom prst="rect">
            <a:avLst/>
          </a:prstGeom>
          <a:ln w="0">
            <a:noFill/>
          </a:ln>
        </p:spPr>
      </p:pic>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0">
                                  <p:stCondLst>
                                    <p:cond delay="0"/>
                                  </p:stCondLst>
                                  <p:childTnLst>
                                    <p:set>
                                      <p:cBhvr>
                                        <p:cTn id="139" dur="1" fill="hold">
                                          <p:stCondLst>
                                            <p:cond delay="0"/>
                                          </p:stCondLst>
                                        </p:cTn>
                                        <p:tgtEl>
                                          <p:spTgt spid="979"/>
                                        </p:tgtEl>
                                        <p:attrNameLst>
                                          <p:attrName>style.visibility</p:attrName>
                                        </p:attrNameLst>
                                      </p:cBhvr>
                                      <p:to>
                                        <p:strVal val="visible"/>
                                      </p:to>
                                    </p:set>
                                    <p:animEffect filter="fade" transition="in">
                                      <p:cBhvr additive="repl">
                                        <p:cTn id="140" dur="1000"/>
                                        <p:tgtEl>
                                          <p:spTgt spid="979"/>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0">
                                  <p:stCondLst>
                                    <p:cond delay="0"/>
                                  </p:stCondLst>
                                  <p:childTnLst>
                                    <p:set>
                                      <p:cBhvr>
                                        <p:cTn id="144" dur="1" fill="hold">
                                          <p:stCondLst>
                                            <p:cond delay="0"/>
                                          </p:stCondLst>
                                        </p:cTn>
                                        <p:tgtEl>
                                          <p:spTgt spid="982"/>
                                        </p:tgtEl>
                                        <p:attrNameLst>
                                          <p:attrName>style.visibility</p:attrName>
                                        </p:attrNameLst>
                                      </p:cBhvr>
                                      <p:to>
                                        <p:strVal val="visible"/>
                                      </p:to>
                                    </p:set>
                                    <p:animEffect filter="fade" transition="in">
                                      <p:cBhvr additive="repl">
                                        <p:cTn id="145" dur="1000"/>
                                        <p:tgtEl>
                                          <p:spTgt spid="982"/>
                                        </p:tgtEl>
                                      </p:cBhvr>
                                    </p:animEffect>
                                  </p:childTnLst>
                                </p:cTn>
                              </p:par>
                            </p:childTnLst>
                          </p:cTn>
                        </p:par>
                      </p:childTnLst>
                    </p:cTn>
                  </p:par>
                  <p:par>
                    <p:cTn id="146" fill="hold">
                      <p:stCondLst>
                        <p:cond delay="indefinite"/>
                      </p:stCondLst>
                      <p:childTnLst>
                        <p:par>
                          <p:cTn id="147" fill="hold">
                            <p:stCondLst>
                              <p:cond delay="0"/>
                            </p:stCondLst>
                            <p:childTnLst>
                              <p:par>
                                <p:cTn id="148" nodeType="clickEffect" fill="hold" presetClass="entr" presetID="10">
                                  <p:stCondLst>
                                    <p:cond delay="0"/>
                                  </p:stCondLst>
                                  <p:childTnLst>
                                    <p:set>
                                      <p:cBhvr>
                                        <p:cTn id="149" dur="1" fill="hold">
                                          <p:stCondLst>
                                            <p:cond delay="0"/>
                                          </p:stCondLst>
                                        </p:cTn>
                                        <p:tgtEl>
                                          <p:spTgt spid="980"/>
                                        </p:tgtEl>
                                        <p:attrNameLst>
                                          <p:attrName>style.visibility</p:attrName>
                                        </p:attrNameLst>
                                      </p:cBhvr>
                                      <p:to>
                                        <p:strVal val="visible"/>
                                      </p:to>
                                    </p:set>
                                    <p:animEffect filter="fade" transition="in">
                                      <p:cBhvr additive="repl">
                                        <p:cTn id="150" dur="1000"/>
                                        <p:tgtEl>
                                          <p:spTgt spid="980"/>
                                        </p:tgtEl>
                                      </p:cBhvr>
                                    </p:animEffec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0">
                                  <p:stCondLst>
                                    <p:cond delay="0"/>
                                  </p:stCondLst>
                                  <p:childTnLst>
                                    <p:set>
                                      <p:cBhvr>
                                        <p:cTn id="154" dur="1" fill="hold">
                                          <p:stCondLst>
                                            <p:cond delay="0"/>
                                          </p:stCondLst>
                                        </p:cTn>
                                        <p:tgtEl>
                                          <p:spTgt spid="981"/>
                                        </p:tgtEl>
                                        <p:attrNameLst>
                                          <p:attrName>style.visibility</p:attrName>
                                        </p:attrNameLst>
                                      </p:cBhvr>
                                      <p:to>
                                        <p:strVal val="visible"/>
                                      </p:to>
                                    </p:set>
                                    <p:animEffect filter="fade" transition="in">
                                      <p:cBhvr additive="repl">
                                        <p:cTn id="155" dur="1000"/>
                                        <p:tgtEl>
                                          <p:spTgt spid="981"/>
                                        </p:tgtEl>
                                      </p:cBhvr>
                                    </p:animEffec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0">
                                  <p:stCondLst>
                                    <p:cond delay="0"/>
                                  </p:stCondLst>
                                  <p:childTnLst>
                                    <p:set>
                                      <p:cBhvr>
                                        <p:cTn id="159" dur="1" fill="hold">
                                          <p:stCondLst>
                                            <p:cond delay="0"/>
                                          </p:stCondLst>
                                        </p:cTn>
                                        <p:tgtEl>
                                          <p:spTgt spid="983"/>
                                        </p:tgtEl>
                                        <p:attrNameLst>
                                          <p:attrName>style.visibility</p:attrName>
                                        </p:attrNameLst>
                                      </p:cBhvr>
                                      <p:to>
                                        <p:strVal val="visible"/>
                                      </p:to>
                                    </p:set>
                                    <p:animEffect filter="fade" transition="in">
                                      <p:cBhvr additive="repl">
                                        <p:cTn id="160" dur="1000"/>
                                        <p:tgtEl>
                                          <p:spTgt spid="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Google Shape;951;p110"/>
          <p:cNvSpPr/>
          <p:nvPr/>
        </p:nvSpPr>
        <p:spPr>
          <a:xfrm>
            <a:off x="1915200" y="315360"/>
            <a:ext cx="5313240" cy="451224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pic>
        <p:nvPicPr>
          <p:cNvPr id="986" name="Google Shape;952;p110" descr=""/>
          <p:cNvPicPr/>
          <p:nvPr/>
        </p:nvPicPr>
        <p:blipFill>
          <a:blip r:embed="rId1"/>
          <a:stretch/>
        </p:blipFill>
        <p:spPr>
          <a:xfrm>
            <a:off x="2255040" y="2760120"/>
            <a:ext cx="5313240" cy="2306880"/>
          </a:xfrm>
          <a:prstGeom prst="rect">
            <a:avLst/>
          </a:prstGeom>
          <a:ln w="0">
            <a:noFill/>
          </a:ln>
        </p:spPr>
      </p:pic>
      <p:pic>
        <p:nvPicPr>
          <p:cNvPr id="987" name="Google Shape;953;p110" descr=""/>
          <p:cNvPicPr/>
          <p:nvPr/>
        </p:nvPicPr>
        <p:blipFill>
          <a:blip r:embed="rId2"/>
          <a:stretch/>
        </p:blipFill>
        <p:spPr>
          <a:xfrm>
            <a:off x="2369880" y="999000"/>
            <a:ext cx="5013720" cy="1727640"/>
          </a:xfrm>
          <a:prstGeom prst="rect">
            <a:avLst/>
          </a:prstGeom>
          <a:ln w="0">
            <a:noFill/>
          </a:ln>
        </p:spPr>
      </p:pic>
      <p:sp>
        <p:nvSpPr>
          <p:cNvPr id="988" name="Google Shape;954;p110"/>
          <p:cNvSpPr/>
          <p:nvPr/>
        </p:nvSpPr>
        <p:spPr>
          <a:xfrm>
            <a:off x="1947600" y="429480"/>
            <a:ext cx="5436000" cy="459720"/>
          </a:xfrm>
          <a:prstGeom prst="rect">
            <a:avLst/>
          </a:prstGeom>
          <a:noFill/>
          <a:ln w="0">
            <a:noFill/>
          </a:ln>
        </p:spPr>
        <p:style>
          <a:lnRef idx="0"/>
          <a:fillRef idx="0"/>
          <a:effectRef idx="0"/>
          <a:fontRef idx="minor"/>
        </p:style>
        <p:txBody>
          <a:bodyPr tIns="91440" bIns="91440" anchor="t">
            <a:noAutofit/>
          </a:bodyPr>
          <a:p>
            <a:pPr marL="457200">
              <a:lnSpc>
                <a:spcPct val="100000"/>
              </a:lnSpc>
              <a:buNone/>
              <a:tabLst>
                <a:tab algn="l" pos="0"/>
              </a:tabLst>
            </a:pPr>
            <a:r>
              <a:rPr b="0" lang="en" sz="2000" spc="-1" strike="noStrike">
                <a:solidFill>
                  <a:srgbClr val="ffffff"/>
                </a:solidFill>
                <a:latin typeface="Catamaran"/>
                <a:ea typeface="Catamaran"/>
              </a:rPr>
              <a:t>https://one.google.com/?g1_landing_page=1</a:t>
            </a:r>
            <a:endParaRPr b="0" lang="en-IE" sz="2000" spc="-1" strike="noStrike">
              <a:latin typeface="Arial"/>
            </a:endParaRPr>
          </a:p>
        </p:txBody>
      </p:sp>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0">
                                  <p:stCondLst>
                                    <p:cond delay="0"/>
                                  </p:stCondLst>
                                  <p:childTnLst>
                                    <p:set>
                                      <p:cBhvr>
                                        <p:cTn id="166" dur="1" fill="hold">
                                          <p:stCondLst>
                                            <p:cond delay="0"/>
                                          </p:stCondLst>
                                        </p:cTn>
                                        <p:tgtEl>
                                          <p:spTgt spid="986"/>
                                        </p:tgtEl>
                                        <p:attrNameLst>
                                          <p:attrName>style.visibility</p:attrName>
                                        </p:attrNameLst>
                                      </p:cBhvr>
                                      <p:to>
                                        <p:strVal val="visible"/>
                                      </p:to>
                                    </p:set>
                                    <p:animEffect filter="fade" transition="in">
                                      <p:cBhvr additive="repl">
                                        <p:cTn id="167" dur="1000"/>
                                        <p:tgtEl>
                                          <p:spTgt spid="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Google Shape;959;p111"/>
          <p:cNvSpPr/>
          <p:nvPr/>
        </p:nvSpPr>
        <p:spPr>
          <a:xfrm>
            <a:off x="1915200" y="315360"/>
            <a:ext cx="5313240" cy="451224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990" name="Google Shape;960;p111"/>
          <p:cNvGrpSpPr/>
          <p:nvPr/>
        </p:nvGrpSpPr>
        <p:grpSpPr>
          <a:xfrm>
            <a:off x="6145200" y="123120"/>
            <a:ext cx="2743200" cy="619560"/>
            <a:chOff x="6145200" y="123120"/>
            <a:chExt cx="2743200" cy="619560"/>
          </a:xfrm>
        </p:grpSpPr>
        <p:pic>
          <p:nvPicPr>
            <p:cNvPr id="991" name="Google Shape;961;p111" descr=""/>
            <p:cNvPicPr/>
            <p:nvPr/>
          </p:nvPicPr>
          <p:blipFill>
            <a:blip r:embed="rId1"/>
            <a:stretch/>
          </p:blipFill>
          <p:spPr>
            <a:xfrm>
              <a:off x="6145200" y="123120"/>
              <a:ext cx="619560" cy="619560"/>
            </a:xfrm>
            <a:prstGeom prst="rect">
              <a:avLst/>
            </a:prstGeom>
            <a:ln w="0">
              <a:noFill/>
            </a:ln>
          </p:spPr>
        </p:pic>
        <p:sp>
          <p:nvSpPr>
            <p:cNvPr id="992" name="Google Shape;962;p111"/>
            <p:cNvSpPr/>
            <p:nvPr/>
          </p:nvSpPr>
          <p:spPr>
            <a:xfrm>
              <a:off x="6765120" y="15660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pic>
        <p:nvPicPr>
          <p:cNvPr id="993" name="Google Shape;963;p111" descr=""/>
          <p:cNvPicPr/>
          <p:nvPr/>
        </p:nvPicPr>
        <p:blipFill>
          <a:blip r:embed="rId2"/>
          <a:stretch/>
        </p:blipFill>
        <p:spPr>
          <a:xfrm>
            <a:off x="1303200" y="1222920"/>
            <a:ext cx="6536880" cy="3704040"/>
          </a:xfrm>
          <a:prstGeom prst="rect">
            <a:avLst/>
          </a:prstGeom>
          <a:ln w="0">
            <a:noFill/>
          </a:ln>
        </p:spPr>
      </p:pic>
      <p:sp>
        <p:nvSpPr>
          <p:cNvPr id="994" name="Google Shape;964;p111"/>
          <p:cNvSpPr/>
          <p:nvPr/>
        </p:nvSpPr>
        <p:spPr>
          <a:xfrm>
            <a:off x="576360" y="617760"/>
            <a:ext cx="79909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995" name="PlaceHolder 1"/>
          <p:cNvSpPr>
            <a:spLocks noGrp="1"/>
          </p:cNvSpPr>
          <p:nvPr>
            <p:ph type="title"/>
          </p:nvPr>
        </p:nvSpPr>
        <p:spPr>
          <a:xfrm>
            <a:off x="576360" y="573840"/>
            <a:ext cx="7703640" cy="572400"/>
          </a:xfrm>
          <a:prstGeom prst="rect">
            <a:avLst/>
          </a:prstGeom>
          <a:noFill/>
          <a:ln w="0">
            <a:noFill/>
          </a:ln>
        </p:spPr>
        <p:txBody>
          <a:bodyPr tIns="91440" bIns="91440" anchor="t">
            <a:noAutofit/>
          </a:bodyPr>
          <a:p>
            <a:pPr algn="ctr">
              <a:lnSpc>
                <a:spcPct val="100000"/>
              </a:lnSpc>
              <a:buNone/>
              <a:tabLst>
                <a:tab algn="l" pos="0"/>
              </a:tabLst>
            </a:pPr>
            <a:r>
              <a:rPr b="0" lang="en" sz="3000" spc="-1" strike="noStrike">
                <a:solidFill>
                  <a:srgbClr val="00000d"/>
                </a:solidFill>
                <a:latin typeface="Fugaz One"/>
                <a:ea typeface="Fugaz One"/>
              </a:rPr>
              <a:t>SOFTWARE DEVELOPMENT LIFECYCLE</a:t>
            </a:r>
            <a:endParaRPr b="0" lang="en-I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Google Shape;970;p112"/>
          <p:cNvSpPr/>
          <p:nvPr/>
        </p:nvSpPr>
        <p:spPr>
          <a:xfrm>
            <a:off x="5407200" y="722880"/>
            <a:ext cx="3374280" cy="348768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997" name="Google Shape;971;p112"/>
          <p:cNvSpPr/>
          <p:nvPr/>
        </p:nvSpPr>
        <p:spPr>
          <a:xfrm>
            <a:off x="1285200" y="828000"/>
            <a:ext cx="36349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998" name="PlaceHolder 1"/>
          <p:cNvSpPr>
            <a:spLocks noGrp="1"/>
          </p:cNvSpPr>
          <p:nvPr>
            <p:ph type="title"/>
          </p:nvPr>
        </p:nvSpPr>
        <p:spPr>
          <a:xfrm>
            <a:off x="1481400" y="1539360"/>
            <a:ext cx="3242520" cy="572400"/>
          </a:xfrm>
          <a:prstGeom prst="rect">
            <a:avLst/>
          </a:prstGeom>
          <a:noFill/>
          <a:ln w="0">
            <a:noFill/>
          </a:ln>
        </p:spPr>
        <p:txBody>
          <a:bodyPr tIns="91440" bIns="91440" anchor="t">
            <a:noAutofit/>
          </a:bodyPr>
          <a:p>
            <a:pPr algn="ctr">
              <a:lnSpc>
                <a:spcPct val="100000"/>
              </a:lnSpc>
              <a:buNone/>
              <a:tabLst>
                <a:tab algn="l" pos="0"/>
              </a:tabLst>
            </a:pPr>
            <a:r>
              <a:rPr b="0" lang="en" sz="2500" spc="-1" strike="noStrike">
                <a:solidFill>
                  <a:srgbClr val="ffffff"/>
                </a:solidFill>
                <a:latin typeface="Fugaz One"/>
                <a:ea typeface="Fugaz One"/>
              </a:rPr>
              <a:t>Best Practices</a:t>
            </a:r>
            <a:endParaRPr b="0" lang="en-IE" sz="2500" spc="-1" strike="noStrike">
              <a:solidFill>
                <a:srgbClr val="000000"/>
              </a:solidFill>
              <a:latin typeface="Arial"/>
            </a:endParaRPr>
          </a:p>
        </p:txBody>
      </p:sp>
      <p:pic>
        <p:nvPicPr>
          <p:cNvPr id="999" name="Google Shape;973;p112" descr=""/>
          <p:cNvPicPr/>
          <p:nvPr/>
        </p:nvPicPr>
        <p:blipFill>
          <a:blip r:embed="rId1"/>
          <a:stretch/>
        </p:blipFill>
        <p:spPr>
          <a:xfrm>
            <a:off x="6838920" y="848520"/>
            <a:ext cx="1749600" cy="3446280"/>
          </a:xfrm>
          <a:prstGeom prst="rect">
            <a:avLst/>
          </a:prstGeom>
          <a:ln w="0">
            <a:noFill/>
          </a:ln>
        </p:spPr>
      </p:pic>
      <p:sp>
        <p:nvSpPr>
          <p:cNvPr id="1000" name="PlaceHolder 2"/>
          <p:cNvSpPr>
            <a:spLocks noGrp="1"/>
          </p:cNvSpPr>
          <p:nvPr>
            <p:ph type="title"/>
          </p:nvPr>
        </p:nvSpPr>
        <p:spPr>
          <a:xfrm>
            <a:off x="1481400" y="758160"/>
            <a:ext cx="3242520" cy="572400"/>
          </a:xfrm>
          <a:prstGeom prst="rect">
            <a:avLst/>
          </a:prstGeom>
          <a:noFill/>
          <a:ln w="0">
            <a:noFill/>
          </a:ln>
        </p:spPr>
        <p:txBody>
          <a:bodyPr tIns="91440" bIns="91440" anchor="t">
            <a:noAutofit/>
          </a:bodyPr>
          <a:p>
            <a:pPr algn="ctr">
              <a:lnSpc>
                <a:spcPct val="100000"/>
              </a:lnSpc>
              <a:buNone/>
              <a:tabLst>
                <a:tab algn="l" pos="0"/>
              </a:tabLst>
            </a:pPr>
            <a:r>
              <a:rPr b="0" lang="en" sz="3000" spc="-1" strike="noStrike">
                <a:solidFill>
                  <a:srgbClr val="00000d"/>
                </a:solidFill>
                <a:latin typeface="Fugaz One"/>
                <a:ea typeface="Fugaz One"/>
              </a:rPr>
              <a:t>Secure Cloud</a:t>
            </a:r>
            <a:endParaRPr b="0" lang="en-IE" sz="3000" spc="-1" strike="noStrike">
              <a:solidFill>
                <a:srgbClr val="000000"/>
              </a:solidFill>
              <a:latin typeface="Arial"/>
            </a:endParaRPr>
          </a:p>
        </p:txBody>
      </p:sp>
      <p:sp>
        <p:nvSpPr>
          <p:cNvPr id="1001" name="Google Shape;975;p112"/>
          <p:cNvSpPr/>
          <p:nvPr/>
        </p:nvSpPr>
        <p:spPr>
          <a:xfrm>
            <a:off x="1509120" y="277776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Data Encryption</a:t>
            </a:r>
            <a:endParaRPr b="0" lang="en-IE" sz="2000" spc="-1" strike="noStrike">
              <a:latin typeface="Arial"/>
            </a:endParaRPr>
          </a:p>
        </p:txBody>
      </p:sp>
      <p:sp>
        <p:nvSpPr>
          <p:cNvPr id="1002" name="Google Shape;976;p112"/>
          <p:cNvSpPr/>
          <p:nvPr/>
        </p:nvSpPr>
        <p:spPr>
          <a:xfrm>
            <a:off x="1508400" y="236304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Identity &amp; Access Mgmt</a:t>
            </a:r>
            <a:endParaRPr b="0" lang="en-IE" sz="2000" spc="-1" strike="noStrike">
              <a:latin typeface="Arial"/>
            </a:endParaRPr>
          </a:p>
        </p:txBody>
      </p:sp>
      <p:sp>
        <p:nvSpPr>
          <p:cNvPr id="1003" name="Google Shape;977;p112"/>
          <p:cNvSpPr/>
          <p:nvPr/>
        </p:nvSpPr>
        <p:spPr>
          <a:xfrm>
            <a:off x="1509120" y="3206160"/>
            <a:ext cx="30182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Security Monitoring</a:t>
            </a:r>
            <a:endParaRPr b="0" lang="en-IE" sz="2000" spc="-1" strike="noStrike">
              <a:latin typeface="Arial"/>
            </a:endParaRPr>
          </a:p>
        </p:txBody>
      </p:sp>
      <p:sp>
        <p:nvSpPr>
          <p:cNvPr id="1004" name="Google Shape;978;p112"/>
          <p:cNvSpPr/>
          <p:nvPr/>
        </p:nvSpPr>
        <p:spPr>
          <a:xfrm>
            <a:off x="1509120" y="3587400"/>
            <a:ext cx="30182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Regular Backups</a:t>
            </a:r>
            <a:endParaRPr b="0" lang="en-IE" sz="2000" spc="-1" strike="noStrike">
              <a:latin typeface="Arial"/>
            </a:endParaRPr>
          </a:p>
        </p:txBody>
      </p:sp>
      <p:grpSp>
        <p:nvGrpSpPr>
          <p:cNvPr id="1005" name="Google Shape;979;p112"/>
          <p:cNvGrpSpPr/>
          <p:nvPr/>
        </p:nvGrpSpPr>
        <p:grpSpPr>
          <a:xfrm>
            <a:off x="6145200" y="123120"/>
            <a:ext cx="2743200" cy="619560"/>
            <a:chOff x="6145200" y="123120"/>
            <a:chExt cx="2743200" cy="619560"/>
          </a:xfrm>
        </p:grpSpPr>
        <p:pic>
          <p:nvPicPr>
            <p:cNvPr id="1006" name="Google Shape;980;p112" descr=""/>
            <p:cNvPicPr/>
            <p:nvPr/>
          </p:nvPicPr>
          <p:blipFill>
            <a:blip r:embed="rId2"/>
            <a:stretch/>
          </p:blipFill>
          <p:spPr>
            <a:xfrm>
              <a:off x="6145200" y="123120"/>
              <a:ext cx="619560" cy="619560"/>
            </a:xfrm>
            <a:prstGeom prst="rect">
              <a:avLst/>
            </a:prstGeom>
            <a:ln w="0">
              <a:noFill/>
            </a:ln>
          </p:spPr>
        </p:pic>
        <p:sp>
          <p:nvSpPr>
            <p:cNvPr id="1007" name="Google Shape;981;p112"/>
            <p:cNvSpPr/>
            <p:nvPr/>
          </p:nvSpPr>
          <p:spPr>
            <a:xfrm>
              <a:off x="6765120" y="15660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indefinite"/>
                      </p:stCondLst>
                      <p:childTnLst>
                        <p:par>
                          <p:cTn id="171" fill="hold">
                            <p:stCondLst>
                              <p:cond delay="0"/>
                            </p:stCondLst>
                            <p:childTnLst>
                              <p:par>
                                <p:cTn id="172" nodeType="clickEffect" fill="hold" presetClass="entr" presetID="10">
                                  <p:stCondLst>
                                    <p:cond delay="0"/>
                                  </p:stCondLst>
                                  <p:childTnLst>
                                    <p:set>
                                      <p:cBhvr>
                                        <p:cTn id="173" dur="1" fill="hold">
                                          <p:stCondLst>
                                            <p:cond delay="0"/>
                                          </p:stCondLst>
                                        </p:cTn>
                                        <p:tgtEl>
                                          <p:spTgt spid="1002"/>
                                        </p:tgtEl>
                                        <p:attrNameLst>
                                          <p:attrName>style.visibility</p:attrName>
                                        </p:attrNameLst>
                                      </p:cBhvr>
                                      <p:to>
                                        <p:strVal val="visible"/>
                                      </p:to>
                                    </p:set>
                                    <p:animEffect filter="fade" transition="in">
                                      <p:cBhvr additive="repl">
                                        <p:cTn id="174" dur="1000"/>
                                        <p:tgtEl>
                                          <p:spTgt spid="1002"/>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0">
                                  <p:stCondLst>
                                    <p:cond delay="0"/>
                                  </p:stCondLst>
                                  <p:childTnLst>
                                    <p:set>
                                      <p:cBhvr>
                                        <p:cTn id="178" dur="1" fill="hold">
                                          <p:stCondLst>
                                            <p:cond delay="0"/>
                                          </p:stCondLst>
                                        </p:cTn>
                                        <p:tgtEl>
                                          <p:spTgt spid="1001"/>
                                        </p:tgtEl>
                                        <p:attrNameLst>
                                          <p:attrName>style.visibility</p:attrName>
                                        </p:attrNameLst>
                                      </p:cBhvr>
                                      <p:to>
                                        <p:strVal val="visible"/>
                                      </p:to>
                                    </p:set>
                                    <p:animEffect filter="fade" transition="in">
                                      <p:cBhvr additive="repl">
                                        <p:cTn id="179" dur="1000"/>
                                        <p:tgtEl>
                                          <p:spTgt spid="1001"/>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0">
                                  <p:stCondLst>
                                    <p:cond delay="0"/>
                                  </p:stCondLst>
                                  <p:childTnLst>
                                    <p:set>
                                      <p:cBhvr>
                                        <p:cTn id="183" dur="1" fill="hold">
                                          <p:stCondLst>
                                            <p:cond delay="0"/>
                                          </p:stCondLst>
                                        </p:cTn>
                                        <p:tgtEl>
                                          <p:spTgt spid="1003"/>
                                        </p:tgtEl>
                                        <p:attrNameLst>
                                          <p:attrName>style.visibility</p:attrName>
                                        </p:attrNameLst>
                                      </p:cBhvr>
                                      <p:to>
                                        <p:strVal val="visible"/>
                                      </p:to>
                                    </p:set>
                                    <p:animEffect filter="fade" transition="in">
                                      <p:cBhvr additive="repl">
                                        <p:cTn id="184" dur="1000"/>
                                        <p:tgtEl>
                                          <p:spTgt spid="1003"/>
                                        </p:tgtEl>
                                      </p:cBhvr>
                                    </p:animEffec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0">
                                  <p:stCondLst>
                                    <p:cond delay="0"/>
                                  </p:stCondLst>
                                  <p:childTnLst>
                                    <p:set>
                                      <p:cBhvr>
                                        <p:cTn id="188" dur="1" fill="hold">
                                          <p:stCondLst>
                                            <p:cond delay="0"/>
                                          </p:stCondLst>
                                        </p:cTn>
                                        <p:tgtEl>
                                          <p:spTgt spid="1004"/>
                                        </p:tgtEl>
                                        <p:attrNameLst>
                                          <p:attrName>style.visibility</p:attrName>
                                        </p:attrNameLst>
                                      </p:cBhvr>
                                      <p:to>
                                        <p:strVal val="visible"/>
                                      </p:to>
                                    </p:set>
                                    <p:animEffect filter="fade" transition="in">
                                      <p:cBhvr additive="repl">
                                        <p:cTn id="189"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Google Shape;986;p113"/>
          <p:cNvSpPr/>
          <p:nvPr/>
        </p:nvSpPr>
        <p:spPr>
          <a:xfrm>
            <a:off x="2843280" y="1469520"/>
            <a:ext cx="3457080" cy="293616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09" name="Google Shape;987;p113"/>
          <p:cNvSpPr/>
          <p:nvPr/>
        </p:nvSpPr>
        <p:spPr>
          <a:xfrm>
            <a:off x="576360" y="617760"/>
            <a:ext cx="79909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10" name="Google Shape;988;p113"/>
          <p:cNvSpPr/>
          <p:nvPr/>
        </p:nvSpPr>
        <p:spPr>
          <a:xfrm>
            <a:off x="2964600" y="1788480"/>
            <a:ext cx="806760" cy="64080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11" name="Google Shape;989;p113"/>
          <p:cNvSpPr/>
          <p:nvPr/>
        </p:nvSpPr>
        <p:spPr>
          <a:xfrm>
            <a:off x="5372280" y="1788480"/>
            <a:ext cx="806760" cy="64080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12" name="Google Shape;990;p113"/>
          <p:cNvSpPr/>
          <p:nvPr/>
        </p:nvSpPr>
        <p:spPr>
          <a:xfrm>
            <a:off x="2964600" y="3448800"/>
            <a:ext cx="806760" cy="64080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13" name="Google Shape;991;p113"/>
          <p:cNvSpPr/>
          <p:nvPr/>
        </p:nvSpPr>
        <p:spPr>
          <a:xfrm>
            <a:off x="5372280" y="3448800"/>
            <a:ext cx="806760" cy="64080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14" name="Google Shape;992;p113"/>
          <p:cNvSpPr/>
          <p:nvPr/>
        </p:nvSpPr>
        <p:spPr>
          <a:xfrm>
            <a:off x="720000" y="1809360"/>
            <a:ext cx="2044800" cy="465840"/>
          </a:xfrm>
          <a:prstGeom prst="rect">
            <a:avLst/>
          </a:prstGeom>
          <a:noFill/>
          <a:ln w="0">
            <a:noFill/>
          </a:ln>
        </p:spPr>
        <p:style>
          <a:lnRef idx="0"/>
          <a:fillRef idx="0"/>
          <a:effectRef idx="0"/>
          <a:fontRef idx="minor"/>
        </p:style>
        <p:txBody>
          <a:bodyPr tIns="91440" bIns="91440" anchor="ctr">
            <a:noAutofit/>
          </a:bodyPr>
          <a:p>
            <a:pPr algn="r">
              <a:lnSpc>
                <a:spcPct val="100000"/>
              </a:lnSpc>
              <a:buNone/>
              <a:tabLst>
                <a:tab algn="l" pos="0"/>
              </a:tabLst>
            </a:pPr>
            <a:endParaRPr b="0" lang="en-IE" sz="2000" spc="-1" strike="noStrike">
              <a:latin typeface="Arial"/>
            </a:endParaRPr>
          </a:p>
          <a:p>
            <a:pPr>
              <a:lnSpc>
                <a:spcPct val="100000"/>
              </a:lnSpc>
              <a:buNone/>
              <a:tabLst>
                <a:tab algn="l" pos="0"/>
              </a:tabLst>
            </a:pPr>
            <a:r>
              <a:rPr b="0" lang="en" sz="2000" spc="-1" strike="noStrike">
                <a:solidFill>
                  <a:srgbClr val="ffffff"/>
                </a:solidFill>
                <a:latin typeface="Arial"/>
                <a:ea typeface="Arial"/>
              </a:rPr>
              <a:t>Security Misconfiguration</a:t>
            </a:r>
            <a:endParaRPr b="0" lang="en-IE" sz="2000" spc="-1" strike="noStrike">
              <a:latin typeface="Arial"/>
            </a:endParaRPr>
          </a:p>
          <a:p>
            <a:pPr algn="r">
              <a:lnSpc>
                <a:spcPct val="100000"/>
              </a:lnSpc>
              <a:buNone/>
              <a:tabLst>
                <a:tab algn="l" pos="0"/>
              </a:tabLst>
            </a:pPr>
            <a:endParaRPr b="0" lang="en-IE" sz="1400" spc="-1" strike="noStrike">
              <a:latin typeface="Arial"/>
            </a:endParaRPr>
          </a:p>
        </p:txBody>
      </p:sp>
      <p:sp>
        <p:nvSpPr>
          <p:cNvPr id="1015" name="Google Shape;993;p113"/>
          <p:cNvSpPr/>
          <p:nvPr/>
        </p:nvSpPr>
        <p:spPr>
          <a:xfrm>
            <a:off x="6402600" y="3471480"/>
            <a:ext cx="2741400" cy="465840"/>
          </a:xfrm>
          <a:prstGeom prst="rect">
            <a:avLst/>
          </a:prstGeom>
          <a:noFill/>
          <a:ln w="0">
            <a:noFill/>
          </a:ln>
        </p:spPr>
        <p:style>
          <a:lnRef idx="0"/>
          <a:fillRef idx="0"/>
          <a:effectRef idx="0"/>
          <a:fontRef idx="minor"/>
        </p:style>
        <p:txBody>
          <a:bodyPr tIns="91440" bIns="91440" anchor="ctr">
            <a:noAutofit/>
          </a:bodyPr>
          <a:p>
            <a:pPr algn="r">
              <a:lnSpc>
                <a:spcPct val="100000"/>
              </a:lnSpc>
              <a:buNone/>
              <a:tabLst>
                <a:tab algn="l" pos="0"/>
              </a:tabLst>
            </a:pPr>
            <a:endParaRPr b="0" lang="en-IE" sz="2000" spc="-1" strike="noStrike">
              <a:latin typeface="Arial"/>
            </a:endParaRPr>
          </a:p>
          <a:p>
            <a:pPr algn="r">
              <a:lnSpc>
                <a:spcPct val="100000"/>
              </a:lnSpc>
              <a:buNone/>
              <a:tabLst>
                <a:tab algn="l" pos="0"/>
              </a:tabLst>
            </a:pPr>
            <a:endParaRPr b="0" lang="en-IE" sz="2000" spc="-1" strike="noStrike">
              <a:latin typeface="Arial"/>
            </a:endParaRPr>
          </a:p>
          <a:p>
            <a:pPr>
              <a:lnSpc>
                <a:spcPct val="100000"/>
              </a:lnSpc>
              <a:buNone/>
              <a:tabLst>
                <a:tab algn="l" pos="0"/>
              </a:tabLst>
            </a:pPr>
            <a:r>
              <a:rPr b="0" lang="en" sz="2000" spc="-1" strike="noStrike">
                <a:solidFill>
                  <a:srgbClr val="ffffff"/>
                </a:solidFill>
                <a:latin typeface="Arial"/>
                <a:ea typeface="Arial"/>
              </a:rPr>
              <a:t>Vulnerable and Outdated Components</a:t>
            </a:r>
            <a:endParaRPr b="0" lang="en-IE" sz="2000" spc="-1" strike="noStrike">
              <a:latin typeface="Arial"/>
            </a:endParaRPr>
          </a:p>
          <a:p>
            <a:pPr algn="r">
              <a:lnSpc>
                <a:spcPct val="100000"/>
              </a:lnSpc>
              <a:buNone/>
              <a:tabLst>
                <a:tab algn="l" pos="0"/>
              </a:tabLst>
            </a:pPr>
            <a:endParaRPr b="0" lang="en-IE" sz="1400" spc="-1" strike="noStrike">
              <a:latin typeface="Arial"/>
            </a:endParaRPr>
          </a:p>
          <a:p>
            <a:pPr>
              <a:lnSpc>
                <a:spcPct val="100000"/>
              </a:lnSpc>
              <a:buNone/>
              <a:tabLst>
                <a:tab algn="l" pos="0"/>
              </a:tabLst>
            </a:pPr>
            <a:endParaRPr b="0" lang="en-IE" sz="2500" spc="-1" strike="noStrike">
              <a:latin typeface="Arial"/>
            </a:endParaRPr>
          </a:p>
        </p:txBody>
      </p:sp>
      <p:sp>
        <p:nvSpPr>
          <p:cNvPr id="1016" name="Google Shape;994;p113"/>
          <p:cNvSpPr/>
          <p:nvPr/>
        </p:nvSpPr>
        <p:spPr>
          <a:xfrm>
            <a:off x="357480" y="3471480"/>
            <a:ext cx="2407320" cy="465840"/>
          </a:xfrm>
          <a:prstGeom prst="rect">
            <a:avLst/>
          </a:prstGeom>
          <a:noFill/>
          <a:ln w="0">
            <a:noFill/>
          </a:ln>
        </p:spPr>
        <p:style>
          <a:lnRef idx="0"/>
          <a:fillRef idx="0"/>
          <a:effectRef idx="0"/>
          <a:fontRef idx="minor"/>
        </p:style>
        <p:txBody>
          <a:bodyPr tIns="91440" bIns="91440" anchor="ctr">
            <a:noAutofit/>
          </a:bodyPr>
          <a:p>
            <a:pPr algn="r">
              <a:lnSpc>
                <a:spcPct val="100000"/>
              </a:lnSpc>
              <a:buNone/>
              <a:tabLst>
                <a:tab algn="l" pos="0"/>
              </a:tabLst>
            </a:pPr>
            <a:endParaRPr b="0" lang="en-IE" sz="2000" spc="-1" strike="noStrike">
              <a:latin typeface="Arial"/>
            </a:endParaRPr>
          </a:p>
          <a:p>
            <a:pPr>
              <a:lnSpc>
                <a:spcPct val="100000"/>
              </a:lnSpc>
              <a:buNone/>
              <a:tabLst>
                <a:tab algn="l" pos="0"/>
              </a:tabLst>
            </a:pPr>
            <a:r>
              <a:rPr b="0" lang="en" sz="2000" spc="-1" strike="noStrike">
                <a:solidFill>
                  <a:srgbClr val="ffffff"/>
                </a:solidFill>
                <a:latin typeface="Arial"/>
                <a:ea typeface="Arial"/>
              </a:rPr>
              <a:t>Identification and Authentication Failures</a:t>
            </a:r>
            <a:endParaRPr b="0" lang="en-IE" sz="2000" spc="-1" strike="noStrike">
              <a:latin typeface="Arial"/>
            </a:endParaRPr>
          </a:p>
          <a:p>
            <a:pPr algn="r">
              <a:lnSpc>
                <a:spcPct val="100000"/>
              </a:lnSpc>
              <a:buNone/>
              <a:tabLst>
                <a:tab algn="l" pos="0"/>
              </a:tabLst>
            </a:pPr>
            <a:endParaRPr b="0" lang="en-IE" sz="1400" spc="-1" strike="noStrike">
              <a:latin typeface="Arial"/>
            </a:endParaRPr>
          </a:p>
        </p:txBody>
      </p:sp>
      <p:sp>
        <p:nvSpPr>
          <p:cNvPr id="1017" name="Google Shape;995;p113"/>
          <p:cNvSpPr/>
          <p:nvPr/>
        </p:nvSpPr>
        <p:spPr>
          <a:xfrm>
            <a:off x="3011040" y="1895760"/>
            <a:ext cx="713880" cy="4255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01</a:t>
            </a:r>
            <a:endParaRPr b="0" lang="en-IE" sz="3200" spc="-1" strike="noStrike">
              <a:latin typeface="Arial"/>
            </a:endParaRPr>
          </a:p>
        </p:txBody>
      </p:sp>
      <p:sp>
        <p:nvSpPr>
          <p:cNvPr id="1018" name="Google Shape;996;p113"/>
          <p:cNvSpPr/>
          <p:nvPr/>
        </p:nvSpPr>
        <p:spPr>
          <a:xfrm>
            <a:off x="5418720" y="1895760"/>
            <a:ext cx="713880" cy="4255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02</a:t>
            </a:r>
            <a:endParaRPr b="0" lang="en-IE" sz="3200" spc="-1" strike="noStrike">
              <a:latin typeface="Arial"/>
            </a:endParaRPr>
          </a:p>
        </p:txBody>
      </p:sp>
      <p:sp>
        <p:nvSpPr>
          <p:cNvPr id="1019" name="Google Shape;997;p113"/>
          <p:cNvSpPr/>
          <p:nvPr/>
        </p:nvSpPr>
        <p:spPr>
          <a:xfrm>
            <a:off x="3011040" y="3556440"/>
            <a:ext cx="713880" cy="4255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03</a:t>
            </a:r>
            <a:endParaRPr b="0" lang="en-IE" sz="3200" spc="-1" strike="noStrike">
              <a:latin typeface="Arial"/>
            </a:endParaRPr>
          </a:p>
        </p:txBody>
      </p:sp>
      <p:sp>
        <p:nvSpPr>
          <p:cNvPr id="1020" name="Google Shape;998;p113"/>
          <p:cNvSpPr/>
          <p:nvPr/>
        </p:nvSpPr>
        <p:spPr>
          <a:xfrm>
            <a:off x="5571720" y="4089960"/>
            <a:ext cx="806760" cy="4255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04</a:t>
            </a:r>
            <a:endParaRPr b="0" lang="en-IE" sz="3200" spc="-1" strike="noStrike">
              <a:latin typeface="Arial"/>
            </a:endParaRPr>
          </a:p>
        </p:txBody>
      </p:sp>
      <p:sp>
        <p:nvSpPr>
          <p:cNvPr id="1021" name="Google Shape;999;p113"/>
          <p:cNvSpPr/>
          <p:nvPr/>
        </p:nvSpPr>
        <p:spPr>
          <a:xfrm>
            <a:off x="3771720" y="2108880"/>
            <a:ext cx="1600200" cy="360"/>
          </a:xfrm>
          <a:custGeom>
            <a:avLst/>
            <a:gdLst/>
            <a:ahLst/>
            <a:rect l="l" t="t" r="r" b="b"/>
            <a:pathLst>
              <a:path w="21600" h="21600">
                <a:moveTo>
                  <a:pt x="0" y="0"/>
                </a:moveTo>
                <a:lnTo>
                  <a:pt x="21600" y="21600"/>
                </a:lnTo>
              </a:path>
            </a:pathLst>
          </a:custGeom>
          <a:noFill/>
          <a:ln w="9525">
            <a:solidFill>
              <a:srgbClr val="ffffff"/>
            </a:solidFill>
            <a:round/>
          </a:ln>
        </p:spPr>
        <p:style>
          <a:lnRef idx="0"/>
          <a:fillRef idx="0"/>
          <a:effectRef idx="0"/>
          <a:fontRef idx="minor"/>
        </p:style>
      </p:sp>
      <p:sp>
        <p:nvSpPr>
          <p:cNvPr id="1022" name="Google Shape;1000;p113"/>
          <p:cNvSpPr/>
          <p:nvPr/>
        </p:nvSpPr>
        <p:spPr>
          <a:xfrm>
            <a:off x="3771720" y="3769200"/>
            <a:ext cx="1600200" cy="360"/>
          </a:xfrm>
          <a:custGeom>
            <a:avLst/>
            <a:gdLst/>
            <a:ahLst/>
            <a:rect l="l" t="t" r="r" b="b"/>
            <a:pathLst>
              <a:path w="21600" h="21600">
                <a:moveTo>
                  <a:pt x="0" y="0"/>
                </a:moveTo>
                <a:lnTo>
                  <a:pt x="21600" y="21600"/>
                </a:lnTo>
              </a:path>
            </a:pathLst>
          </a:custGeom>
          <a:noFill/>
          <a:ln w="9525">
            <a:solidFill>
              <a:srgbClr val="ffffff"/>
            </a:solidFill>
            <a:round/>
          </a:ln>
        </p:spPr>
        <p:style>
          <a:lnRef idx="0"/>
          <a:fillRef idx="0"/>
          <a:effectRef idx="0"/>
          <a:fontRef idx="minor"/>
        </p:style>
      </p:sp>
      <p:sp>
        <p:nvSpPr>
          <p:cNvPr id="1023" name="Google Shape;1001;p113"/>
          <p:cNvSpPr/>
          <p:nvPr/>
        </p:nvSpPr>
        <p:spPr>
          <a:xfrm rot="5400000">
            <a:off x="4062600" y="1734840"/>
            <a:ext cx="1019160" cy="2407320"/>
          </a:xfrm>
          <a:prstGeom prst="bentConnector3">
            <a:avLst>
              <a:gd name="adj1" fmla="val 49998"/>
            </a:avLst>
          </a:prstGeom>
          <a:noFill/>
          <a:ln w="9525">
            <a:solidFill>
              <a:srgbClr val="ffffff"/>
            </a:solidFill>
            <a:round/>
          </a:ln>
        </p:spPr>
        <p:style>
          <a:lnRef idx="0"/>
          <a:fillRef idx="0"/>
          <a:effectRef idx="0"/>
          <a:fontRef idx="minor"/>
        </p:style>
      </p:sp>
      <p:grpSp>
        <p:nvGrpSpPr>
          <p:cNvPr id="1024" name="Google Shape;1002;p113"/>
          <p:cNvGrpSpPr/>
          <p:nvPr/>
        </p:nvGrpSpPr>
        <p:grpSpPr>
          <a:xfrm>
            <a:off x="576720" y="860400"/>
            <a:ext cx="2682000" cy="3865320"/>
            <a:chOff x="576720" y="860400"/>
            <a:chExt cx="2682000" cy="3865320"/>
          </a:xfrm>
        </p:grpSpPr>
        <p:sp>
          <p:nvSpPr>
            <p:cNvPr id="1025" name="Google Shape;1003;p113"/>
            <p:cNvSpPr/>
            <p:nvPr/>
          </p:nvSpPr>
          <p:spPr>
            <a:xfrm>
              <a:off x="3189240" y="4656240"/>
              <a:ext cx="69480" cy="69480"/>
            </a:xfrm>
            <a:prstGeom prst="ellipse">
              <a:avLst/>
            </a:prstGeom>
            <a:gradFill rotWithShape="0">
              <a:gsLst>
                <a:gs pos="0">
                  <a:srgbClr val="82bcfe"/>
                </a:gs>
                <a:gs pos="100000">
                  <a:srgbClr val="0c77f1"/>
                </a:gs>
              </a:gsLst>
              <a:lin ang="5400000"/>
            </a:gradFill>
            <a:ln w="9525">
              <a:solidFill>
                <a:srgbClr val="ffffff"/>
              </a:solidFill>
              <a:round/>
            </a:ln>
          </p:spPr>
          <p:style>
            <a:lnRef idx="0"/>
            <a:fillRef idx="0"/>
            <a:effectRef idx="0"/>
            <a:fontRef idx="minor"/>
          </p:style>
        </p:sp>
        <p:sp>
          <p:nvSpPr>
            <p:cNvPr id="1026" name="Google Shape;1004;p113"/>
            <p:cNvSpPr/>
            <p:nvPr/>
          </p:nvSpPr>
          <p:spPr>
            <a:xfrm rot="10800000">
              <a:off x="576720" y="860400"/>
              <a:ext cx="2612520" cy="3830760"/>
            </a:xfrm>
            <a:prstGeom prst="bentConnector3">
              <a:avLst>
                <a:gd name="adj1" fmla="val 109116"/>
              </a:avLst>
            </a:prstGeom>
            <a:noFill/>
            <a:ln w="9525">
              <a:solidFill>
                <a:srgbClr val="ffffff"/>
              </a:solidFill>
              <a:round/>
            </a:ln>
          </p:spPr>
          <p:style>
            <a:lnRef idx="0"/>
            <a:fillRef idx="0"/>
            <a:effectRef idx="0"/>
            <a:fontRef idx="minor"/>
          </p:style>
        </p:sp>
      </p:grpSp>
      <p:sp>
        <p:nvSpPr>
          <p:cNvPr id="1027" name="PlaceHolder 1"/>
          <p:cNvSpPr>
            <a:spLocks noGrp="1"/>
          </p:cNvSpPr>
          <p:nvPr>
            <p:ph type="title"/>
          </p:nvPr>
        </p:nvSpPr>
        <p:spPr>
          <a:xfrm>
            <a:off x="720000" y="539280"/>
            <a:ext cx="7703640" cy="572400"/>
          </a:xfrm>
          <a:prstGeom prst="rect">
            <a:avLst/>
          </a:prstGeom>
          <a:noFill/>
          <a:ln w="0">
            <a:noFill/>
          </a:ln>
        </p:spPr>
        <p:txBody>
          <a:bodyPr tIns="91440" bIns="91440" anchor="t">
            <a:noAutofit/>
          </a:bodyPr>
          <a:p>
            <a:pPr algn="ctr">
              <a:lnSpc>
                <a:spcPct val="100000"/>
              </a:lnSpc>
              <a:buNone/>
              <a:tabLst>
                <a:tab algn="l" pos="0"/>
              </a:tabLst>
            </a:pPr>
            <a:r>
              <a:rPr b="0" lang="en" sz="3000" spc="-1" strike="noStrike">
                <a:solidFill>
                  <a:srgbClr val="00000d"/>
                </a:solidFill>
                <a:latin typeface="Fugaz One"/>
                <a:ea typeface="Fugaz One"/>
              </a:rPr>
              <a:t>OWASP THREATS TO THE CLOUD</a:t>
            </a:r>
            <a:endParaRPr b="0" lang="en-IE" sz="3000" spc="-1" strike="noStrike">
              <a:solidFill>
                <a:srgbClr val="000000"/>
              </a:solidFill>
              <a:latin typeface="Arial"/>
            </a:endParaRPr>
          </a:p>
        </p:txBody>
      </p:sp>
      <p:sp>
        <p:nvSpPr>
          <p:cNvPr id="1028" name="Google Shape;1006;p113"/>
          <p:cNvSpPr/>
          <p:nvPr/>
        </p:nvSpPr>
        <p:spPr>
          <a:xfrm>
            <a:off x="4168440" y="4315320"/>
            <a:ext cx="806760" cy="64080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sp>
        <p:nvSpPr>
          <p:cNvPr id="1029" name="Google Shape;1007;p113"/>
          <p:cNvSpPr/>
          <p:nvPr/>
        </p:nvSpPr>
        <p:spPr>
          <a:xfrm>
            <a:off x="4168440" y="4315320"/>
            <a:ext cx="806760" cy="64080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05</a:t>
            </a:r>
            <a:endParaRPr b="0" lang="en-IE" sz="3200" spc="-1" strike="noStrike">
              <a:latin typeface="Arial"/>
            </a:endParaRPr>
          </a:p>
        </p:txBody>
      </p:sp>
      <p:sp>
        <p:nvSpPr>
          <p:cNvPr id="1030" name="Google Shape;1008;p113"/>
          <p:cNvSpPr/>
          <p:nvPr/>
        </p:nvSpPr>
        <p:spPr>
          <a:xfrm>
            <a:off x="5302440" y="3344760"/>
            <a:ext cx="946440" cy="84888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3200" spc="-1" strike="noStrike">
                <a:solidFill>
                  <a:srgbClr val="00000d"/>
                </a:solidFill>
                <a:latin typeface="Fugaz One"/>
                <a:ea typeface="Fugaz One"/>
              </a:rPr>
              <a:t>04</a:t>
            </a:r>
            <a:endParaRPr b="0" lang="en-IE" sz="3200" spc="-1" strike="noStrike">
              <a:latin typeface="Arial"/>
            </a:endParaRPr>
          </a:p>
        </p:txBody>
      </p:sp>
      <p:sp>
        <p:nvSpPr>
          <p:cNvPr id="1031" name="Google Shape;1009;p113"/>
          <p:cNvSpPr/>
          <p:nvPr/>
        </p:nvSpPr>
        <p:spPr>
          <a:xfrm>
            <a:off x="5101200" y="4349520"/>
            <a:ext cx="2044800" cy="572400"/>
          </a:xfrm>
          <a:prstGeom prst="rect">
            <a:avLst/>
          </a:prstGeom>
          <a:noFill/>
          <a:ln w="0">
            <a:noFill/>
          </a:ln>
        </p:spPr>
        <p:style>
          <a:lnRef idx="0"/>
          <a:fillRef idx="0"/>
          <a:effectRef idx="0"/>
          <a:fontRef idx="minor"/>
        </p:style>
        <p:txBody>
          <a:bodyPr tIns="91440" bIns="91440" anchor="ctr">
            <a:noAutofit/>
          </a:bodyPr>
          <a:p>
            <a:pPr algn="r">
              <a:lnSpc>
                <a:spcPct val="100000"/>
              </a:lnSpc>
              <a:buNone/>
              <a:tabLst>
                <a:tab algn="l" pos="0"/>
              </a:tabLst>
            </a:pPr>
            <a:endParaRPr b="0" lang="en-IE" sz="2000" spc="-1" strike="noStrike">
              <a:latin typeface="Arial"/>
            </a:endParaRPr>
          </a:p>
          <a:p>
            <a:pPr algn="r">
              <a:lnSpc>
                <a:spcPct val="100000"/>
              </a:lnSpc>
              <a:buNone/>
              <a:tabLst>
                <a:tab algn="l" pos="0"/>
              </a:tabLst>
            </a:pPr>
            <a:endParaRPr b="0" lang="en-IE" sz="2000" spc="-1" strike="noStrike">
              <a:latin typeface="Arial"/>
            </a:endParaRPr>
          </a:p>
          <a:p>
            <a:pPr>
              <a:lnSpc>
                <a:spcPct val="100000"/>
              </a:lnSpc>
              <a:buNone/>
              <a:tabLst>
                <a:tab algn="l" pos="0"/>
              </a:tabLst>
            </a:pPr>
            <a:r>
              <a:rPr b="0" lang="en" sz="2000" spc="-1" strike="noStrike">
                <a:solidFill>
                  <a:srgbClr val="ffffff"/>
                </a:solidFill>
                <a:latin typeface="Arial"/>
                <a:ea typeface="Arial"/>
              </a:rPr>
              <a:t>Injection</a:t>
            </a:r>
            <a:endParaRPr b="0" lang="en-IE" sz="2000" spc="-1" strike="noStrike">
              <a:latin typeface="Arial"/>
            </a:endParaRPr>
          </a:p>
          <a:p>
            <a:pPr algn="r">
              <a:lnSpc>
                <a:spcPct val="100000"/>
              </a:lnSpc>
              <a:buNone/>
              <a:tabLst>
                <a:tab algn="l" pos="0"/>
              </a:tabLst>
            </a:pPr>
            <a:endParaRPr b="0" lang="en-IE" sz="1400" spc="-1" strike="noStrike">
              <a:latin typeface="Arial"/>
            </a:endParaRPr>
          </a:p>
          <a:p>
            <a:pPr>
              <a:lnSpc>
                <a:spcPct val="100000"/>
              </a:lnSpc>
              <a:buNone/>
              <a:tabLst>
                <a:tab algn="l" pos="0"/>
              </a:tabLst>
            </a:pPr>
            <a:endParaRPr b="0" lang="en-IE" sz="2500" spc="-1" strike="noStrike">
              <a:latin typeface="Arial"/>
            </a:endParaRPr>
          </a:p>
        </p:txBody>
      </p:sp>
      <p:sp>
        <p:nvSpPr>
          <p:cNvPr id="1032" name="Google Shape;1010;p113"/>
          <p:cNvSpPr/>
          <p:nvPr/>
        </p:nvSpPr>
        <p:spPr>
          <a:xfrm>
            <a:off x="6378840" y="1769400"/>
            <a:ext cx="2430720" cy="572400"/>
          </a:xfrm>
          <a:prstGeom prst="rect">
            <a:avLst/>
          </a:prstGeom>
          <a:noFill/>
          <a:ln w="0">
            <a:noFill/>
          </a:ln>
        </p:spPr>
        <p:style>
          <a:lnRef idx="0"/>
          <a:fillRef idx="0"/>
          <a:effectRef idx="0"/>
          <a:fontRef idx="minor"/>
        </p:style>
        <p:txBody>
          <a:bodyPr tIns="91440" bIns="91440" anchor="ctr">
            <a:noAutofit/>
          </a:bodyPr>
          <a:p>
            <a:pPr>
              <a:lnSpc>
                <a:spcPct val="100000"/>
              </a:lnSpc>
              <a:buNone/>
              <a:tabLst>
                <a:tab algn="l" pos="0"/>
              </a:tabLst>
            </a:pPr>
            <a:r>
              <a:rPr b="0" lang="en" sz="2000" spc="-1" strike="noStrike">
                <a:solidFill>
                  <a:srgbClr val="ffffff"/>
                </a:solidFill>
                <a:latin typeface="Arial"/>
                <a:ea typeface="Arial"/>
              </a:rPr>
              <a:t>Broken Access Control</a:t>
            </a:r>
            <a:endParaRPr b="0" lang="en-IE" sz="2000" spc="-1" strike="noStrike">
              <a:latin typeface="Arial"/>
            </a:endParaRPr>
          </a:p>
        </p:txBody>
      </p:sp>
      <p:sp>
        <p:nvSpPr>
          <p:cNvPr id="1033" name="Google Shape;1011;p113"/>
          <p:cNvSpPr/>
          <p:nvPr/>
        </p:nvSpPr>
        <p:spPr>
          <a:xfrm>
            <a:off x="4572000" y="3798000"/>
            <a:ext cx="360" cy="560880"/>
          </a:xfrm>
          <a:custGeom>
            <a:avLst/>
            <a:gdLst/>
            <a:ahLst/>
            <a:rect l="l" t="t" r="r" b="b"/>
            <a:pathLst>
              <a:path w="21600" h="21600">
                <a:moveTo>
                  <a:pt x="0" y="0"/>
                </a:moveTo>
                <a:lnTo>
                  <a:pt x="21600" y="21600"/>
                </a:lnTo>
              </a:path>
            </a:pathLst>
          </a:custGeom>
          <a:noFill/>
          <a:ln w="9525">
            <a:solidFill>
              <a:srgbClr val="ffffff"/>
            </a:solidFill>
            <a:round/>
          </a:ln>
        </p:spPr>
        <p:style>
          <a:lnRef idx="0"/>
          <a:fillRef idx="0"/>
          <a:effectRef idx="0"/>
          <a:fontRef idx="minor"/>
        </p:style>
      </p:sp>
      <p:pic>
        <p:nvPicPr>
          <p:cNvPr id="1034" name="Google Shape;1012;p113" descr=""/>
          <p:cNvPicPr/>
          <p:nvPr/>
        </p:nvPicPr>
        <p:blipFill>
          <a:blip r:embed="rId1"/>
          <a:stretch/>
        </p:blipFill>
        <p:spPr>
          <a:xfrm>
            <a:off x="3690720" y="2027880"/>
            <a:ext cx="1752840" cy="18054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Google Shape;1017;p114"/>
          <p:cNvSpPr/>
          <p:nvPr/>
        </p:nvSpPr>
        <p:spPr>
          <a:xfrm>
            <a:off x="4276080" y="92520"/>
            <a:ext cx="3457080" cy="293616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36" name="Google Shape;1018;p114"/>
          <p:cNvSpPr/>
          <p:nvPr/>
        </p:nvSpPr>
        <p:spPr>
          <a:xfrm>
            <a:off x="-156240" y="-1309320"/>
            <a:ext cx="4880520" cy="414468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37" name="PlaceHolder 1"/>
          <p:cNvSpPr>
            <a:spLocks noGrp="1"/>
          </p:cNvSpPr>
          <p:nvPr>
            <p:ph type="title"/>
          </p:nvPr>
        </p:nvSpPr>
        <p:spPr>
          <a:xfrm>
            <a:off x="713160" y="162360"/>
            <a:ext cx="5793480" cy="1456560"/>
          </a:xfrm>
          <a:prstGeom prst="rect">
            <a:avLst/>
          </a:prstGeom>
          <a:noFill/>
          <a:ln w="0">
            <a:noFill/>
          </a:ln>
        </p:spPr>
        <p:txBody>
          <a:bodyPr tIns="91440" bIns="91440" anchor="t">
            <a:noAutofit/>
          </a:bodyPr>
          <a:p>
            <a:pPr>
              <a:lnSpc>
                <a:spcPct val="100000"/>
              </a:lnSpc>
              <a:buNone/>
              <a:tabLst>
                <a:tab algn="l" pos="0"/>
              </a:tabLst>
            </a:pPr>
            <a:r>
              <a:rPr b="0" lang="en" sz="3000" spc="-1" strike="noStrike">
                <a:solidFill>
                  <a:srgbClr val="ffffff"/>
                </a:solidFill>
                <a:latin typeface="Fugaz One"/>
                <a:ea typeface="Fugaz One"/>
              </a:rPr>
              <a:t>Top Security Concerns for Developers</a:t>
            </a:r>
            <a:endParaRPr b="0" lang="en-IE" sz="3000" spc="-1" strike="noStrike">
              <a:solidFill>
                <a:srgbClr val="000000"/>
              </a:solidFill>
              <a:latin typeface="Arial"/>
            </a:endParaRPr>
          </a:p>
        </p:txBody>
      </p:sp>
      <p:pic>
        <p:nvPicPr>
          <p:cNvPr id="1038" name="Google Shape;1020;p114" descr="A piece of a puzzle with a light coming out of it&#10;&#10;Description automatically generated"/>
          <p:cNvPicPr/>
          <p:nvPr/>
        </p:nvPicPr>
        <p:blipFill>
          <a:blip r:embed="rId1"/>
          <a:stretch/>
        </p:blipFill>
        <p:spPr>
          <a:xfrm>
            <a:off x="5484600" y="1073520"/>
            <a:ext cx="4571640" cy="3047040"/>
          </a:xfrm>
          <a:prstGeom prst="rect">
            <a:avLst/>
          </a:prstGeom>
          <a:ln w="0">
            <a:noFill/>
          </a:ln>
        </p:spPr>
      </p:pic>
      <p:sp>
        <p:nvSpPr>
          <p:cNvPr id="1039" name="Google Shape;1021;p114"/>
          <p:cNvSpPr/>
          <p:nvPr/>
        </p:nvSpPr>
        <p:spPr>
          <a:xfrm>
            <a:off x="941040" y="235116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CVE Tools</a:t>
            </a:r>
            <a:endParaRPr b="0" lang="en-IE" sz="2000" spc="-1" strike="noStrike">
              <a:latin typeface="Arial"/>
            </a:endParaRPr>
          </a:p>
        </p:txBody>
      </p:sp>
      <p:sp>
        <p:nvSpPr>
          <p:cNvPr id="1040" name="Google Shape;1022;p114"/>
          <p:cNvSpPr/>
          <p:nvPr/>
        </p:nvSpPr>
        <p:spPr>
          <a:xfrm>
            <a:off x="941760" y="15811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OWASP Top 10</a:t>
            </a:r>
            <a:endParaRPr b="0" lang="en-IE" sz="2000" spc="-1" strike="noStrike">
              <a:latin typeface="Arial"/>
            </a:endParaRPr>
          </a:p>
        </p:txBody>
      </p:sp>
      <p:sp>
        <p:nvSpPr>
          <p:cNvPr id="1041" name="Google Shape;1023;p114"/>
          <p:cNvSpPr/>
          <p:nvPr/>
        </p:nvSpPr>
        <p:spPr>
          <a:xfrm>
            <a:off x="1003320" y="3237840"/>
            <a:ext cx="345708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Continuous Monitoring</a:t>
            </a:r>
            <a:endParaRPr b="0" lang="en-IE" sz="2000" spc="-1" strike="noStrike">
              <a:latin typeface="Arial"/>
            </a:endParaRPr>
          </a:p>
          <a:p>
            <a:pPr marL="457200">
              <a:lnSpc>
                <a:spcPct val="100000"/>
              </a:lnSpc>
              <a:buNone/>
              <a:tabLst>
                <a:tab algn="l" pos="0"/>
              </a:tabLst>
            </a:pPr>
            <a:endParaRPr b="0" lang="en-IE" sz="2000" spc="-1" strike="noStrike">
              <a:latin typeface="Arial"/>
            </a:endParaRPr>
          </a:p>
        </p:txBody>
      </p:sp>
      <p:pic>
        <p:nvPicPr>
          <p:cNvPr id="1042" name="Google Shape;1024;p114" descr=""/>
          <p:cNvPicPr/>
          <p:nvPr/>
        </p:nvPicPr>
        <p:blipFill>
          <a:blip r:embed="rId2"/>
          <a:stretch/>
        </p:blipFill>
        <p:spPr>
          <a:xfrm>
            <a:off x="3450960" y="1489320"/>
            <a:ext cx="643320" cy="643320"/>
          </a:xfrm>
          <a:prstGeom prst="rect">
            <a:avLst/>
          </a:prstGeom>
          <a:ln w="0">
            <a:noFill/>
          </a:ln>
        </p:spPr>
      </p:pic>
      <p:pic>
        <p:nvPicPr>
          <p:cNvPr id="1043" name="Google Shape;1025;p114" descr=""/>
          <p:cNvPicPr/>
          <p:nvPr/>
        </p:nvPicPr>
        <p:blipFill>
          <a:blip r:embed="rId3"/>
          <a:stretch/>
        </p:blipFill>
        <p:spPr>
          <a:xfrm>
            <a:off x="3928320" y="2317680"/>
            <a:ext cx="643320" cy="643320"/>
          </a:xfrm>
          <a:prstGeom prst="rect">
            <a:avLst/>
          </a:prstGeom>
          <a:ln w="0">
            <a:noFill/>
          </a:ln>
        </p:spPr>
      </p:pic>
      <p:pic>
        <p:nvPicPr>
          <p:cNvPr id="1044" name="Google Shape;1026;p114" descr=""/>
          <p:cNvPicPr/>
          <p:nvPr/>
        </p:nvPicPr>
        <p:blipFill>
          <a:blip r:embed="rId4"/>
          <a:stretch/>
        </p:blipFill>
        <p:spPr>
          <a:xfrm>
            <a:off x="4371840" y="3272400"/>
            <a:ext cx="552240" cy="643320"/>
          </a:xfrm>
          <a:prstGeom prst="rect">
            <a:avLst/>
          </a:prstGeom>
          <a:ln w="0">
            <a:noFill/>
          </a:ln>
        </p:spPr>
      </p:pic>
      <p:grpSp>
        <p:nvGrpSpPr>
          <p:cNvPr id="1045" name="Google Shape;1027;p114"/>
          <p:cNvGrpSpPr/>
          <p:nvPr/>
        </p:nvGrpSpPr>
        <p:grpSpPr>
          <a:xfrm>
            <a:off x="6145200" y="123120"/>
            <a:ext cx="2743200" cy="619560"/>
            <a:chOff x="6145200" y="123120"/>
            <a:chExt cx="2743200" cy="619560"/>
          </a:xfrm>
        </p:grpSpPr>
        <p:pic>
          <p:nvPicPr>
            <p:cNvPr id="1046" name="Google Shape;1028;p114" descr=""/>
            <p:cNvPicPr/>
            <p:nvPr/>
          </p:nvPicPr>
          <p:blipFill>
            <a:blip r:embed="rId5"/>
            <a:stretch/>
          </p:blipFill>
          <p:spPr>
            <a:xfrm>
              <a:off x="6145200" y="123120"/>
              <a:ext cx="619560" cy="619560"/>
            </a:xfrm>
            <a:prstGeom prst="rect">
              <a:avLst/>
            </a:prstGeom>
            <a:ln w="0">
              <a:noFill/>
            </a:ln>
          </p:spPr>
        </p:pic>
        <p:sp>
          <p:nvSpPr>
            <p:cNvPr id="1047" name="Google Shape;1029;p114"/>
            <p:cNvSpPr/>
            <p:nvPr/>
          </p:nvSpPr>
          <p:spPr>
            <a:xfrm>
              <a:off x="6765120" y="15660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timing>
    <p:tnLst>
      <p:par>
        <p:cTn id="190" dur="indefinite" restart="never" nodeType="tmRoot">
          <p:childTnLst>
            <p:seq>
              <p:cTn id="191" dur="indefinite" nodeType="mainSeq">
                <p:childTnLst>
                  <p:par>
                    <p:cTn id="192" fill="hold">
                      <p:stCondLst>
                        <p:cond delay="indefinite"/>
                      </p:stCondLst>
                      <p:childTnLst>
                        <p:par>
                          <p:cTn id="193" fill="hold">
                            <p:stCondLst>
                              <p:cond delay="0"/>
                            </p:stCondLst>
                            <p:childTnLst>
                              <p:par>
                                <p:cTn id="194" nodeType="clickEffect" fill="hold" presetClass="entr" presetID="10">
                                  <p:stCondLst>
                                    <p:cond delay="0"/>
                                  </p:stCondLst>
                                  <p:childTnLst>
                                    <p:set>
                                      <p:cBhvr>
                                        <p:cTn id="195" dur="1" fill="hold">
                                          <p:stCondLst>
                                            <p:cond delay="0"/>
                                          </p:stCondLst>
                                        </p:cTn>
                                        <p:tgtEl>
                                          <p:spTgt spid="1040"/>
                                        </p:tgtEl>
                                        <p:attrNameLst>
                                          <p:attrName>style.visibility</p:attrName>
                                        </p:attrNameLst>
                                      </p:cBhvr>
                                      <p:to>
                                        <p:strVal val="visible"/>
                                      </p:to>
                                    </p:set>
                                    <p:animEffect filter="fade" transition="in">
                                      <p:cBhvr additive="repl">
                                        <p:cTn id="196" dur="1000"/>
                                        <p:tgtEl>
                                          <p:spTgt spid="1040"/>
                                        </p:tgtEl>
                                      </p:cBhvr>
                                    </p:animEffec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0">
                                  <p:stCondLst>
                                    <p:cond delay="0"/>
                                  </p:stCondLst>
                                  <p:childTnLst>
                                    <p:set>
                                      <p:cBhvr>
                                        <p:cTn id="200" dur="1" fill="hold">
                                          <p:stCondLst>
                                            <p:cond delay="0"/>
                                          </p:stCondLst>
                                        </p:cTn>
                                        <p:tgtEl>
                                          <p:spTgt spid="1039"/>
                                        </p:tgtEl>
                                        <p:attrNameLst>
                                          <p:attrName>style.visibility</p:attrName>
                                        </p:attrNameLst>
                                      </p:cBhvr>
                                      <p:to>
                                        <p:strVal val="visible"/>
                                      </p:to>
                                    </p:set>
                                    <p:animEffect filter="fade" transition="in">
                                      <p:cBhvr additive="repl">
                                        <p:cTn id="201" dur="1000"/>
                                        <p:tgtEl>
                                          <p:spTgt spid="1039"/>
                                        </p:tgtEl>
                                      </p:cBhvr>
                                    </p:animEffec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1041"/>
                                        </p:tgtEl>
                                        <p:attrNameLst>
                                          <p:attrName>style.visibility</p:attrName>
                                        </p:attrNameLst>
                                      </p:cBhvr>
                                      <p:to>
                                        <p:strVal val="visible"/>
                                      </p:to>
                                    </p:set>
                                    <p:animEffect filter="fade" transition="in">
                                      <p:cBhvr additive="repl">
                                        <p:cTn id="206" dur="10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Google Shape;1034;p115"/>
          <p:cNvSpPr/>
          <p:nvPr/>
        </p:nvSpPr>
        <p:spPr>
          <a:xfrm>
            <a:off x="4276080" y="92520"/>
            <a:ext cx="3457080" cy="293616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49" name="Google Shape;1035;p115"/>
          <p:cNvSpPr/>
          <p:nvPr/>
        </p:nvSpPr>
        <p:spPr>
          <a:xfrm>
            <a:off x="-156240" y="-1309320"/>
            <a:ext cx="4880520" cy="414468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1050" name="Google Shape;1036;p115"/>
          <p:cNvGrpSpPr/>
          <p:nvPr/>
        </p:nvGrpSpPr>
        <p:grpSpPr>
          <a:xfrm>
            <a:off x="8660160" y="1735560"/>
            <a:ext cx="70560" cy="3047040"/>
            <a:chOff x="8660160" y="1735560"/>
            <a:chExt cx="70560" cy="3047040"/>
          </a:xfrm>
        </p:grpSpPr>
        <p:sp>
          <p:nvSpPr>
            <p:cNvPr id="1051" name="Google Shape;1037;p115"/>
            <p:cNvSpPr/>
            <p:nvPr/>
          </p:nvSpPr>
          <p:spPr>
            <a:xfrm flipH="1">
              <a:off x="8659800" y="4722120"/>
              <a:ext cx="69480" cy="60480"/>
            </a:xfrm>
            <a:prstGeom prst="ellipse">
              <a:avLst/>
            </a:prstGeom>
            <a:gradFill rotWithShape="0">
              <a:gsLst>
                <a:gs pos="0">
                  <a:srgbClr val="82bcfe"/>
                </a:gs>
                <a:gs pos="100000">
                  <a:srgbClr val="0c77f1"/>
                </a:gs>
              </a:gsLst>
              <a:lin ang="5394000"/>
            </a:gradFill>
            <a:ln w="9525">
              <a:solidFill>
                <a:srgbClr val="ffffff"/>
              </a:solidFill>
              <a:round/>
            </a:ln>
          </p:spPr>
          <p:style>
            <a:lnRef idx="0"/>
            <a:fillRef idx="0"/>
            <a:effectRef idx="0"/>
            <a:fontRef idx="minor"/>
          </p:style>
        </p:sp>
        <p:sp>
          <p:nvSpPr>
            <p:cNvPr id="1052" name="Google Shape;1038;p115"/>
            <p:cNvSpPr/>
            <p:nvPr/>
          </p:nvSpPr>
          <p:spPr>
            <a:xfrm flipH="1" rot="10800000">
              <a:off x="8730000" y="1766160"/>
              <a:ext cx="360" cy="2986200"/>
            </a:xfrm>
            <a:prstGeom prst="bentConnector3">
              <a:avLst>
                <a:gd name="adj1" fmla="val 39687500"/>
              </a:avLst>
            </a:prstGeom>
            <a:noFill/>
            <a:ln w="9525">
              <a:solidFill>
                <a:srgbClr val="ffffff"/>
              </a:solidFill>
              <a:round/>
            </a:ln>
          </p:spPr>
          <p:style>
            <a:lnRef idx="0"/>
            <a:fillRef idx="0"/>
            <a:effectRef idx="0"/>
            <a:fontRef idx="minor"/>
          </p:style>
        </p:sp>
        <p:sp>
          <p:nvSpPr>
            <p:cNvPr id="1053" name="Google Shape;1039;p115"/>
            <p:cNvSpPr/>
            <p:nvPr/>
          </p:nvSpPr>
          <p:spPr>
            <a:xfrm flipH="1">
              <a:off x="8659800" y="1735560"/>
              <a:ext cx="69480" cy="60480"/>
            </a:xfrm>
            <a:prstGeom prst="ellipse">
              <a:avLst/>
            </a:prstGeom>
            <a:gradFill rotWithShape="0">
              <a:gsLst>
                <a:gs pos="0">
                  <a:srgbClr val="82bcfe"/>
                </a:gs>
                <a:gs pos="100000">
                  <a:srgbClr val="0c77f1"/>
                </a:gs>
              </a:gsLst>
              <a:lin ang="5394000"/>
            </a:gradFill>
            <a:ln w="9525">
              <a:solidFill>
                <a:srgbClr val="ffffff"/>
              </a:solidFill>
              <a:round/>
            </a:ln>
          </p:spPr>
          <p:style>
            <a:lnRef idx="0"/>
            <a:fillRef idx="0"/>
            <a:effectRef idx="0"/>
            <a:fontRef idx="minor"/>
          </p:style>
        </p:sp>
      </p:grpSp>
      <p:sp>
        <p:nvSpPr>
          <p:cNvPr id="1054" name="Google Shape;1040;p115"/>
          <p:cNvSpPr/>
          <p:nvPr/>
        </p:nvSpPr>
        <p:spPr>
          <a:xfrm rot="16200000">
            <a:off x="97560" y="2656440"/>
            <a:ext cx="1231200" cy="360"/>
          </a:xfrm>
          <a:prstGeom prst="bentConnector3">
            <a:avLst>
              <a:gd name="adj1" fmla="val 50000"/>
            </a:avLst>
          </a:prstGeom>
          <a:noFill/>
          <a:ln w="9525">
            <a:solidFill>
              <a:srgbClr val="ffffff"/>
            </a:solidFill>
            <a:round/>
          </a:ln>
        </p:spPr>
        <p:style>
          <a:lnRef idx="0"/>
          <a:fillRef idx="0"/>
          <a:effectRef idx="0"/>
          <a:fontRef idx="minor"/>
        </p:style>
      </p:sp>
      <p:sp>
        <p:nvSpPr>
          <p:cNvPr id="1055" name="PlaceHolder 1"/>
          <p:cNvSpPr>
            <a:spLocks noGrp="1"/>
          </p:cNvSpPr>
          <p:nvPr>
            <p:ph type="title"/>
          </p:nvPr>
        </p:nvSpPr>
        <p:spPr>
          <a:xfrm>
            <a:off x="713160" y="162360"/>
            <a:ext cx="5793480" cy="1456560"/>
          </a:xfrm>
          <a:prstGeom prst="rect">
            <a:avLst/>
          </a:prstGeom>
          <a:noFill/>
          <a:ln w="0">
            <a:noFill/>
          </a:ln>
        </p:spPr>
        <p:txBody>
          <a:bodyPr tIns="91440" bIns="91440" anchor="t">
            <a:noAutofit/>
          </a:bodyPr>
          <a:p>
            <a:pPr>
              <a:lnSpc>
                <a:spcPct val="100000"/>
              </a:lnSpc>
              <a:buNone/>
              <a:tabLst>
                <a:tab algn="l" pos="0"/>
              </a:tabLst>
            </a:pPr>
            <a:r>
              <a:rPr b="0" lang="en" sz="3000" spc="-1" strike="noStrike">
                <a:solidFill>
                  <a:srgbClr val="ffffff"/>
                </a:solidFill>
                <a:latin typeface="Fugaz One"/>
                <a:ea typeface="Fugaz One"/>
              </a:rPr>
              <a:t>Top Security Tools for Developers</a:t>
            </a:r>
            <a:endParaRPr b="0" lang="en-IE" sz="3000" spc="-1" strike="noStrike">
              <a:solidFill>
                <a:srgbClr val="000000"/>
              </a:solidFill>
              <a:latin typeface="Arial"/>
            </a:endParaRPr>
          </a:p>
        </p:txBody>
      </p:sp>
      <p:pic>
        <p:nvPicPr>
          <p:cNvPr id="1056" name="Google Shape;1042;p115" descr="A piece of a puzzle with a light coming out of it&#10;&#10;Description automatically generated"/>
          <p:cNvPicPr/>
          <p:nvPr/>
        </p:nvPicPr>
        <p:blipFill>
          <a:blip r:embed="rId1"/>
          <a:stretch/>
        </p:blipFill>
        <p:spPr>
          <a:xfrm>
            <a:off x="5484600" y="1073520"/>
            <a:ext cx="4571640" cy="3047040"/>
          </a:xfrm>
          <a:prstGeom prst="rect">
            <a:avLst/>
          </a:prstGeom>
          <a:ln w="0">
            <a:noFill/>
          </a:ln>
        </p:spPr>
      </p:pic>
      <p:sp>
        <p:nvSpPr>
          <p:cNvPr id="1057" name="Google Shape;1043;p115"/>
          <p:cNvSpPr/>
          <p:nvPr/>
        </p:nvSpPr>
        <p:spPr>
          <a:xfrm>
            <a:off x="941760" y="12762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OWASP ZAP VS</a:t>
            </a:r>
            <a:endParaRPr b="0" lang="en-IE" sz="2000" spc="-1" strike="noStrike">
              <a:latin typeface="Arial"/>
            </a:endParaRPr>
          </a:p>
        </p:txBody>
      </p:sp>
      <p:sp>
        <p:nvSpPr>
          <p:cNvPr id="1058" name="Google Shape;1044;p115"/>
          <p:cNvSpPr/>
          <p:nvPr/>
        </p:nvSpPr>
        <p:spPr>
          <a:xfrm>
            <a:off x="958320" y="230508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CVE website</a:t>
            </a:r>
            <a:endParaRPr b="0" lang="en-IE" sz="2000" spc="-1" strike="noStrike">
              <a:latin typeface="Arial"/>
            </a:endParaRPr>
          </a:p>
        </p:txBody>
      </p:sp>
      <p:sp>
        <p:nvSpPr>
          <p:cNvPr id="1059" name="Google Shape;1045;p115"/>
          <p:cNvSpPr/>
          <p:nvPr/>
        </p:nvSpPr>
        <p:spPr>
          <a:xfrm>
            <a:off x="958680" y="2688840"/>
            <a:ext cx="4433760" cy="263520"/>
          </a:xfrm>
          <a:prstGeom prst="rect">
            <a:avLst/>
          </a:prstGeom>
          <a:noFill/>
          <a:ln w="0">
            <a:noFill/>
          </a:ln>
        </p:spPr>
        <p:style>
          <a:lnRef idx="0"/>
          <a:fillRef idx="0"/>
          <a:effectRef idx="0"/>
          <a:fontRef idx="minor"/>
        </p:style>
        <p:txBody>
          <a:bodyPr tIns="182880" bIns="18288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OpenCVE</a:t>
            </a:r>
            <a:endParaRPr b="0" lang="en-IE" sz="2000" spc="-1" strike="noStrike">
              <a:latin typeface="Arial"/>
            </a:endParaRPr>
          </a:p>
        </p:txBody>
      </p:sp>
      <p:sp>
        <p:nvSpPr>
          <p:cNvPr id="1060" name="Google Shape;1046;p115"/>
          <p:cNvSpPr/>
          <p:nvPr/>
        </p:nvSpPr>
        <p:spPr>
          <a:xfrm>
            <a:off x="958320" y="36007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Continuous Monitoring - Splunk</a:t>
            </a:r>
            <a:endParaRPr b="0" lang="en-IE" sz="2000" spc="-1" strike="noStrike">
              <a:latin typeface="Arial"/>
            </a:endParaRPr>
          </a:p>
        </p:txBody>
      </p:sp>
      <p:sp>
        <p:nvSpPr>
          <p:cNvPr id="1061" name="Google Shape;1047;p115"/>
          <p:cNvSpPr/>
          <p:nvPr/>
        </p:nvSpPr>
        <p:spPr>
          <a:xfrm>
            <a:off x="941760" y="402228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Cloudflare WAF</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062" name="Google Shape;1048;p115"/>
          <p:cNvSpPr/>
          <p:nvPr/>
        </p:nvSpPr>
        <p:spPr>
          <a:xfrm>
            <a:off x="958680" y="16560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OWASP - Nessus Professional VS</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063" name="Google Shape;1049;p115"/>
          <p:cNvSpPr/>
          <p:nvPr/>
        </p:nvSpPr>
        <p:spPr>
          <a:xfrm>
            <a:off x="958320" y="44388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a:solidFill>
                  <a:srgbClr val="ffffff"/>
                </a:solidFill>
                <a:latin typeface="Catamaran"/>
                <a:ea typeface="Catamaran"/>
              </a:rPr>
              <a:t>Imperva WAF </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grpSp>
        <p:nvGrpSpPr>
          <p:cNvPr id="1064" name="Google Shape;1050;p115"/>
          <p:cNvGrpSpPr/>
          <p:nvPr/>
        </p:nvGrpSpPr>
        <p:grpSpPr>
          <a:xfrm>
            <a:off x="6145200" y="199080"/>
            <a:ext cx="2743200" cy="619560"/>
            <a:chOff x="6145200" y="199080"/>
            <a:chExt cx="2743200" cy="619560"/>
          </a:xfrm>
        </p:grpSpPr>
        <p:pic>
          <p:nvPicPr>
            <p:cNvPr id="1065" name="Google Shape;1051;p115" descr=""/>
            <p:cNvPicPr/>
            <p:nvPr/>
          </p:nvPicPr>
          <p:blipFill>
            <a:blip r:embed="rId2"/>
            <a:stretch/>
          </p:blipFill>
          <p:spPr>
            <a:xfrm>
              <a:off x="6145200" y="199080"/>
              <a:ext cx="619560" cy="619560"/>
            </a:xfrm>
            <a:prstGeom prst="rect">
              <a:avLst/>
            </a:prstGeom>
            <a:ln w="0">
              <a:noFill/>
            </a:ln>
          </p:spPr>
        </p:pic>
        <p:sp>
          <p:nvSpPr>
            <p:cNvPr id="1066" name="Google Shape;1052;p115"/>
            <p:cNvSpPr/>
            <p:nvPr/>
          </p:nvSpPr>
          <p:spPr>
            <a:xfrm>
              <a:off x="6765120" y="23292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med" p14:dur="900">
        <p:fade thruBlk="true"/>
      </p:transition>
    </mc:Choice>
    <mc:Fallback>
      <p:transition spd="med">
        <p:fade thruBlk="true"/>
      </p:transition>
    </mc:Fallback>
  </mc:AlternateContent>
  <p:timing>
    <p:tnLst>
      <p:par>
        <p:cTn id="207" dur="indefinite" restart="never" nodeType="tmRoot">
          <p:childTnLst>
            <p:seq>
              <p:cTn id="208" dur="indefinite" nodeType="mainSeq">
                <p:childTnLst>
                  <p:par>
                    <p:cTn id="209" fill="hold">
                      <p:stCondLst>
                        <p:cond delay="0"/>
                      </p:stCondLst>
                      <p:childTnLst>
                        <p:par>
                          <p:cTn id="210" fill="hold">
                            <p:stCondLst>
                              <p:cond delay="0"/>
                            </p:stCondLst>
                            <p:childTnLst>
                              <p:par>
                                <p:cTn id="211" nodeType="withEffect" fill="hold" presetClass="entr" presetID="1">
                                  <p:stCondLst>
                                    <p:cond delay="0"/>
                                  </p:stCondLst>
                                  <p:childTnLst>
                                    <p:set>
                                      <p:cBhvr>
                                        <p:cTn id="212" dur="1" fill="hold">
                                          <p:stCondLst>
                                            <p:cond delay="0"/>
                                          </p:stCondLst>
                                        </p:cTn>
                                        <p:tgtEl>
                                          <p:spTgt spid="1059"/>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1058"/>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1060"/>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1061"/>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Google Shape;1057;p116"/>
          <p:cNvSpPr/>
          <p:nvPr/>
        </p:nvSpPr>
        <p:spPr>
          <a:xfrm>
            <a:off x="4714560" y="514080"/>
            <a:ext cx="3457080" cy="293616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68" name="Google Shape;1058;p116"/>
          <p:cNvSpPr/>
          <p:nvPr/>
        </p:nvSpPr>
        <p:spPr>
          <a:xfrm>
            <a:off x="-156240" y="-90360"/>
            <a:ext cx="4880520" cy="414468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txBody>
          <a:bodyPr tIns="91440" bIns="91440" anchor="ctr">
            <a:noAutofit/>
          </a:bodyPr>
          <a:p>
            <a:pPr>
              <a:lnSpc>
                <a:spcPct val="100000"/>
              </a:lnSpc>
              <a:buNone/>
              <a:tabLst>
                <a:tab algn="l" pos="0"/>
              </a:tabLst>
            </a:pPr>
            <a:r>
              <a:rPr b="0" lang="en" sz="1400" spc="-1" strike="noStrike">
                <a:solidFill>
                  <a:srgbClr val="000000"/>
                </a:solidFill>
                <a:latin typeface="Arial"/>
                <a:ea typeface="Arial"/>
              </a:rPr>
              <a:t>Fu</a:t>
            </a:r>
            <a:endParaRPr b="0" lang="en-IE" sz="1400" spc="-1" strike="noStrike">
              <a:latin typeface="Arial"/>
            </a:endParaRPr>
          </a:p>
        </p:txBody>
      </p:sp>
      <p:sp>
        <p:nvSpPr>
          <p:cNvPr id="1069" name="PlaceHolder 1"/>
          <p:cNvSpPr>
            <a:spLocks noGrp="1"/>
          </p:cNvSpPr>
          <p:nvPr>
            <p:ph type="title"/>
          </p:nvPr>
        </p:nvSpPr>
        <p:spPr>
          <a:xfrm>
            <a:off x="626040" y="585720"/>
            <a:ext cx="4728960" cy="1060920"/>
          </a:xfrm>
          <a:prstGeom prst="rect">
            <a:avLst/>
          </a:prstGeom>
          <a:noFill/>
          <a:ln w="0">
            <a:noFill/>
          </a:ln>
        </p:spPr>
        <p:txBody>
          <a:bodyPr tIns="91440" bIns="91440" anchor="t">
            <a:noAutofit/>
          </a:bodyPr>
          <a:p>
            <a:pPr>
              <a:lnSpc>
                <a:spcPct val="100000"/>
              </a:lnSpc>
              <a:buNone/>
              <a:tabLst>
                <a:tab algn="l" pos="0"/>
              </a:tabLst>
            </a:pPr>
            <a:r>
              <a:rPr b="0" lang="en" sz="3000" spc="-1" strike="noStrike">
                <a:solidFill>
                  <a:srgbClr val="ffffff"/>
                </a:solidFill>
                <a:latin typeface="Fugaz One"/>
                <a:ea typeface="Fugaz One"/>
              </a:rPr>
              <a:t>ENISA Threats for 2030</a:t>
            </a:r>
            <a:endParaRPr b="0" lang="en-IE" sz="3000" spc="-1" strike="noStrike">
              <a:solidFill>
                <a:srgbClr val="000000"/>
              </a:solidFill>
              <a:latin typeface="Arial"/>
            </a:endParaRPr>
          </a:p>
        </p:txBody>
      </p:sp>
      <p:sp>
        <p:nvSpPr>
          <p:cNvPr id="1070" name="Google Shape;1060;p116"/>
          <p:cNvSpPr/>
          <p:nvPr/>
        </p:nvSpPr>
        <p:spPr>
          <a:xfrm>
            <a:off x="1051920" y="2701800"/>
            <a:ext cx="387720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Abuse of AI</a:t>
            </a:r>
            <a:endParaRPr b="0" lang="en-IE" sz="2000" spc="-1" strike="noStrike">
              <a:latin typeface="Arial"/>
            </a:endParaRPr>
          </a:p>
        </p:txBody>
      </p:sp>
      <p:sp>
        <p:nvSpPr>
          <p:cNvPr id="1071" name="Google Shape;1061;p116"/>
          <p:cNvSpPr/>
          <p:nvPr/>
        </p:nvSpPr>
        <p:spPr>
          <a:xfrm>
            <a:off x="1051920" y="3463560"/>
            <a:ext cx="48805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Ransomware Targeting Development Tools and Environments</a:t>
            </a:r>
            <a:endParaRPr b="0" lang="en-IE" sz="2000" spc="-1" strike="noStrike">
              <a:latin typeface="Arial"/>
            </a:endParaRPr>
          </a:p>
        </p:txBody>
      </p:sp>
      <p:sp>
        <p:nvSpPr>
          <p:cNvPr id="1072" name="Google Shape;1062;p116"/>
          <p:cNvSpPr/>
          <p:nvPr/>
        </p:nvSpPr>
        <p:spPr>
          <a:xfrm>
            <a:off x="1051920" y="4302000"/>
            <a:ext cx="45043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Skill Shortage in Cybersecurity</a:t>
            </a:r>
            <a:endParaRPr b="0" lang="en-IE" sz="2000" spc="-1" strike="noStrike">
              <a:latin typeface="Arial"/>
            </a:endParaRPr>
          </a:p>
        </p:txBody>
      </p:sp>
      <p:pic>
        <p:nvPicPr>
          <p:cNvPr id="1073" name="Google Shape;1063;p116" descr=""/>
          <p:cNvPicPr/>
          <p:nvPr/>
        </p:nvPicPr>
        <p:blipFill>
          <a:blip r:embed="rId1"/>
          <a:stretch/>
        </p:blipFill>
        <p:spPr>
          <a:xfrm>
            <a:off x="5932440" y="1748880"/>
            <a:ext cx="3018240" cy="3012480"/>
          </a:xfrm>
          <a:prstGeom prst="rect">
            <a:avLst/>
          </a:prstGeom>
          <a:ln w="0">
            <a:noFill/>
          </a:ln>
        </p:spPr>
      </p:pic>
      <p:grpSp>
        <p:nvGrpSpPr>
          <p:cNvPr id="1074" name="Google Shape;1064;p116"/>
          <p:cNvGrpSpPr/>
          <p:nvPr/>
        </p:nvGrpSpPr>
        <p:grpSpPr>
          <a:xfrm>
            <a:off x="6145200" y="199080"/>
            <a:ext cx="2743200" cy="619560"/>
            <a:chOff x="6145200" y="199080"/>
            <a:chExt cx="2743200" cy="619560"/>
          </a:xfrm>
        </p:grpSpPr>
        <p:pic>
          <p:nvPicPr>
            <p:cNvPr id="1075" name="Google Shape;1065;p116" descr=""/>
            <p:cNvPicPr/>
            <p:nvPr/>
          </p:nvPicPr>
          <p:blipFill>
            <a:blip r:embed="rId2"/>
            <a:stretch/>
          </p:blipFill>
          <p:spPr>
            <a:xfrm>
              <a:off x="6145200" y="199080"/>
              <a:ext cx="619560" cy="619560"/>
            </a:xfrm>
            <a:prstGeom prst="rect">
              <a:avLst/>
            </a:prstGeom>
            <a:ln w="0">
              <a:noFill/>
            </a:ln>
          </p:spPr>
        </p:pic>
        <p:sp>
          <p:nvSpPr>
            <p:cNvPr id="1076" name="Google Shape;1066;p116"/>
            <p:cNvSpPr/>
            <p:nvPr/>
          </p:nvSpPr>
          <p:spPr>
            <a:xfrm>
              <a:off x="6765120" y="23292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10">
                                  <p:stCondLst>
                                    <p:cond delay="0"/>
                                  </p:stCondLst>
                                  <p:childTnLst>
                                    <p:set>
                                      <p:cBhvr>
                                        <p:cTn id="228" dur="1" fill="hold">
                                          <p:stCondLst>
                                            <p:cond delay="0"/>
                                          </p:stCondLst>
                                        </p:cTn>
                                        <p:tgtEl>
                                          <p:spTgt spid="1070"/>
                                        </p:tgtEl>
                                        <p:attrNameLst>
                                          <p:attrName>style.visibility</p:attrName>
                                        </p:attrNameLst>
                                      </p:cBhvr>
                                      <p:to>
                                        <p:strVal val="visible"/>
                                      </p:to>
                                    </p:set>
                                    <p:animEffect filter="fade" transition="in">
                                      <p:cBhvr additive="repl">
                                        <p:cTn id="229" dur="1000"/>
                                        <p:tgtEl>
                                          <p:spTgt spid="1070"/>
                                        </p:tgtEl>
                                      </p:cBhvr>
                                    </p:animEffec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0">
                                  <p:stCondLst>
                                    <p:cond delay="0"/>
                                  </p:stCondLst>
                                  <p:childTnLst>
                                    <p:set>
                                      <p:cBhvr>
                                        <p:cTn id="233" dur="1" fill="hold">
                                          <p:stCondLst>
                                            <p:cond delay="0"/>
                                          </p:stCondLst>
                                        </p:cTn>
                                        <p:tgtEl>
                                          <p:spTgt spid="1071"/>
                                        </p:tgtEl>
                                        <p:attrNameLst>
                                          <p:attrName>style.visibility</p:attrName>
                                        </p:attrNameLst>
                                      </p:cBhvr>
                                      <p:to>
                                        <p:strVal val="visible"/>
                                      </p:to>
                                    </p:set>
                                    <p:animEffect filter="fade" transition="in">
                                      <p:cBhvr additive="repl">
                                        <p:cTn id="234" dur="1000"/>
                                        <p:tgtEl>
                                          <p:spTgt spid="1071"/>
                                        </p:tgtEl>
                                      </p:cBhvr>
                                    </p:animEffec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0">
                                  <p:stCondLst>
                                    <p:cond delay="0"/>
                                  </p:stCondLst>
                                  <p:childTnLst>
                                    <p:set>
                                      <p:cBhvr>
                                        <p:cTn id="238" dur="1" fill="hold">
                                          <p:stCondLst>
                                            <p:cond delay="0"/>
                                          </p:stCondLst>
                                        </p:cTn>
                                        <p:tgtEl>
                                          <p:spTgt spid="1072"/>
                                        </p:tgtEl>
                                        <p:attrNameLst>
                                          <p:attrName>style.visibility</p:attrName>
                                        </p:attrNameLst>
                                      </p:cBhvr>
                                      <p:to>
                                        <p:strVal val="visible"/>
                                      </p:to>
                                    </p:set>
                                    <p:animEffect filter="fade" transition="in">
                                      <p:cBhvr additive="repl">
                                        <p:cTn id="239" dur="1000"/>
                                        <p:tgtEl>
                                          <p:spTgt spid="1072"/>
                                        </p:tgtEl>
                                      </p:cBhvr>
                                    </p:animEffec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551880" y="143640"/>
            <a:ext cx="8048880" cy="695160"/>
          </a:xfrm>
          <a:prstGeom prst="rect">
            <a:avLst/>
          </a:prstGeom>
          <a:noFill/>
          <a:ln w="0">
            <a:noFill/>
          </a:ln>
        </p:spPr>
        <p:txBody>
          <a:bodyPr lIns="0" rIns="0" tIns="34200" bIns="34200" anchor="b">
            <a:noAutofit/>
          </a:bodyPr>
          <a:p>
            <a:pPr>
              <a:lnSpc>
                <a:spcPct val="90000"/>
              </a:lnSpc>
              <a:buNone/>
              <a:tabLst>
                <a:tab algn="l" pos="0"/>
              </a:tabLst>
            </a:pPr>
            <a:r>
              <a:rPr b="1" lang="en" sz="2700" spc="-1" strike="noStrike">
                <a:solidFill>
                  <a:srgbClr val="007e8f"/>
                </a:solidFill>
                <a:latin typeface="Arial"/>
                <a:ea typeface="Arial"/>
              </a:rPr>
              <a:t>Speakers</a:t>
            </a:r>
            <a:endParaRPr b="0" lang="en-IE" sz="2700" spc="-1" strike="noStrike">
              <a:solidFill>
                <a:srgbClr val="000000"/>
              </a:solidFill>
              <a:latin typeface="Arial"/>
            </a:endParaRPr>
          </a:p>
        </p:txBody>
      </p:sp>
      <p:sp>
        <p:nvSpPr>
          <p:cNvPr id="873" name="Google Shape;746;p90"/>
          <p:cNvSpPr/>
          <p:nvPr/>
        </p:nvSpPr>
        <p:spPr>
          <a:xfrm>
            <a:off x="558360" y="1303560"/>
            <a:ext cx="1606320" cy="1899720"/>
          </a:xfrm>
          <a:prstGeom prst="round1Rect">
            <a:avLst>
              <a:gd name="adj" fmla="val 16667"/>
            </a:avLst>
          </a:prstGeom>
          <a:blipFill rotWithShape="0">
            <a:blip r:embed="rId1"/>
            <a:srcRect/>
            <a:stretch/>
          </a:blipFill>
          <a:ln w="0">
            <a:noFill/>
          </a:ln>
        </p:spPr>
        <p:style>
          <a:lnRef idx="0"/>
          <a:fillRef idx="0"/>
          <a:effectRef idx="0"/>
          <a:fontRef idx="minor"/>
        </p:style>
      </p:sp>
      <p:sp>
        <p:nvSpPr>
          <p:cNvPr id="874" name="Google Shape;747;p90"/>
          <p:cNvSpPr/>
          <p:nvPr/>
        </p:nvSpPr>
        <p:spPr>
          <a:xfrm>
            <a:off x="2647440" y="1303560"/>
            <a:ext cx="1606320" cy="1899720"/>
          </a:xfrm>
          <a:prstGeom prst="round1Rect">
            <a:avLst>
              <a:gd name="adj" fmla="val 16667"/>
            </a:avLst>
          </a:prstGeom>
          <a:blipFill rotWithShape="0">
            <a:blip r:embed="rId2"/>
            <a:srcRect/>
            <a:stretch/>
          </a:blipFill>
          <a:ln w="0">
            <a:noFill/>
          </a:ln>
        </p:spPr>
        <p:style>
          <a:lnRef idx="0"/>
          <a:fillRef idx="0"/>
          <a:effectRef idx="0"/>
          <a:fontRef idx="minor"/>
        </p:style>
      </p:sp>
      <p:sp>
        <p:nvSpPr>
          <p:cNvPr id="875" name="PlaceHolder 2"/>
          <p:cNvSpPr>
            <a:spLocks noGrp="1"/>
          </p:cNvSpPr>
          <p:nvPr>
            <p:ph/>
          </p:nvPr>
        </p:nvSpPr>
        <p:spPr>
          <a:xfrm>
            <a:off x="551880" y="3302640"/>
            <a:ext cx="1619640" cy="289080"/>
          </a:xfrm>
          <a:prstGeom prst="rect">
            <a:avLst/>
          </a:prstGeom>
          <a:noFill/>
          <a:ln w="0">
            <a:noFill/>
          </a:ln>
        </p:spPr>
        <p:txBody>
          <a:bodyPr lIns="0" rIns="0" tIns="34200" bIns="34200" anchor="ctr">
            <a:noAutofit/>
          </a:bodyPr>
          <a:p>
            <a:pPr algn="ctr">
              <a:lnSpc>
                <a:spcPct val="90000"/>
              </a:lnSpc>
              <a:buNone/>
              <a:tabLst>
                <a:tab algn="l" pos="0"/>
              </a:tabLst>
            </a:pPr>
            <a:r>
              <a:rPr b="1" lang="en" sz="1400" spc="-1" strike="noStrike">
                <a:solidFill>
                  <a:srgbClr val="0097a9"/>
                </a:solidFill>
                <a:latin typeface="Arial"/>
                <a:ea typeface="Arial"/>
              </a:rPr>
              <a:t>John Lynch</a:t>
            </a:r>
            <a:endParaRPr b="0" lang="en-IE" sz="1400" spc="-1" strike="noStrike">
              <a:solidFill>
                <a:srgbClr val="000000"/>
              </a:solidFill>
              <a:latin typeface="Arial"/>
            </a:endParaRPr>
          </a:p>
          <a:p>
            <a:pPr algn="ctr">
              <a:lnSpc>
                <a:spcPct val="90000"/>
              </a:lnSpc>
              <a:buNone/>
              <a:tabLst>
                <a:tab algn="l" pos="0"/>
              </a:tabLst>
            </a:pPr>
            <a:r>
              <a:rPr b="1" lang="en" sz="700" spc="-1" strike="noStrike">
                <a:solidFill>
                  <a:srgbClr val="0097a9"/>
                </a:solidFill>
                <a:latin typeface="Arial"/>
                <a:ea typeface="Arial"/>
              </a:rPr>
              <a:t>Senior Solution Architect, Signify Health</a:t>
            </a:r>
            <a:endParaRPr b="0" lang="en-IE" sz="700" spc="-1" strike="noStrike">
              <a:solidFill>
                <a:srgbClr val="000000"/>
              </a:solidFill>
              <a:latin typeface="Arial"/>
            </a:endParaRPr>
          </a:p>
        </p:txBody>
      </p:sp>
      <p:sp>
        <p:nvSpPr>
          <p:cNvPr id="876" name="PlaceHolder 3"/>
          <p:cNvSpPr>
            <a:spLocks noGrp="1"/>
          </p:cNvSpPr>
          <p:nvPr>
            <p:ph/>
          </p:nvPr>
        </p:nvSpPr>
        <p:spPr>
          <a:xfrm>
            <a:off x="551880" y="3816720"/>
            <a:ext cx="1617120" cy="700920"/>
          </a:xfrm>
          <a:prstGeom prst="rect">
            <a:avLst/>
          </a:prstGeom>
          <a:noFill/>
          <a:ln w="0">
            <a:noFill/>
          </a:ln>
        </p:spPr>
        <p:txBody>
          <a:bodyPr lIns="0" rIns="0" tIns="34200" bIns="34200" anchor="t">
            <a:noAutofit/>
          </a:bodyPr>
          <a:p>
            <a:pPr algn="ctr">
              <a:lnSpc>
                <a:spcPct val="90000"/>
              </a:lnSpc>
              <a:buNone/>
              <a:tabLst>
                <a:tab algn="l" pos="0"/>
              </a:tabLst>
            </a:pPr>
            <a:r>
              <a:rPr b="0" lang="en" sz="1200" spc="-1" strike="noStrike">
                <a:solidFill>
                  <a:srgbClr val="000000"/>
                </a:solidFill>
                <a:latin typeface="Roboto"/>
                <a:ea typeface="Roboto"/>
              </a:rPr>
              <a:t>"Domain Driven Design with Microservices in the Cloud"</a:t>
            </a:r>
            <a:endParaRPr b="0" lang="en-IE" sz="1200" spc="-1" strike="noStrike">
              <a:solidFill>
                <a:srgbClr val="000000"/>
              </a:solidFill>
              <a:latin typeface="Arial"/>
            </a:endParaRPr>
          </a:p>
        </p:txBody>
      </p:sp>
      <p:sp>
        <p:nvSpPr>
          <p:cNvPr id="877" name="PlaceHolder 4"/>
          <p:cNvSpPr>
            <a:spLocks noGrp="1"/>
          </p:cNvSpPr>
          <p:nvPr>
            <p:ph/>
          </p:nvPr>
        </p:nvSpPr>
        <p:spPr>
          <a:xfrm>
            <a:off x="2647440" y="3816720"/>
            <a:ext cx="1617120" cy="700920"/>
          </a:xfrm>
          <a:prstGeom prst="rect">
            <a:avLst/>
          </a:prstGeom>
          <a:noFill/>
          <a:ln w="0">
            <a:noFill/>
          </a:ln>
        </p:spPr>
        <p:txBody>
          <a:bodyPr lIns="0" rIns="0" tIns="34200" bIns="34200" anchor="t">
            <a:noAutofit/>
          </a:bodyPr>
          <a:p>
            <a:pPr algn="ctr">
              <a:lnSpc>
                <a:spcPct val="90000"/>
              </a:lnSpc>
              <a:buNone/>
              <a:tabLst>
                <a:tab algn="l" pos="0"/>
              </a:tabLst>
            </a:pPr>
            <a:r>
              <a:rPr b="0" lang="en" sz="1200" spc="-1" strike="noStrike">
                <a:solidFill>
                  <a:srgbClr val="000000"/>
                </a:solidFill>
                <a:latin typeface="Roboto"/>
                <a:ea typeface="Roboto"/>
              </a:rPr>
              <a:t>"Secure Cloud: Safeguarding your Data"</a:t>
            </a:r>
            <a:endParaRPr b="0" lang="en-IE" sz="1200" spc="-1" strike="noStrike">
              <a:solidFill>
                <a:srgbClr val="000000"/>
              </a:solidFill>
              <a:latin typeface="Arial"/>
            </a:endParaRPr>
          </a:p>
        </p:txBody>
      </p:sp>
      <p:sp>
        <p:nvSpPr>
          <p:cNvPr id="878" name="Google Shape;751;p90"/>
          <p:cNvSpPr/>
          <p:nvPr/>
        </p:nvSpPr>
        <p:spPr>
          <a:xfrm>
            <a:off x="4743000" y="1303560"/>
            <a:ext cx="1606320" cy="1899720"/>
          </a:xfrm>
          <a:prstGeom prst="round1Rect">
            <a:avLst>
              <a:gd name="adj" fmla="val 16667"/>
            </a:avLst>
          </a:prstGeom>
          <a:blipFill rotWithShape="0">
            <a:blip r:embed="rId3"/>
            <a:srcRect/>
            <a:stretch/>
          </a:blipFill>
          <a:ln w="0">
            <a:noFill/>
          </a:ln>
        </p:spPr>
        <p:style>
          <a:lnRef idx="0"/>
          <a:fillRef idx="0"/>
          <a:effectRef idx="0"/>
          <a:fontRef idx="minor"/>
        </p:style>
      </p:sp>
      <p:sp>
        <p:nvSpPr>
          <p:cNvPr id="879" name="Google Shape;752;p90"/>
          <p:cNvSpPr/>
          <p:nvPr/>
        </p:nvSpPr>
        <p:spPr>
          <a:xfrm>
            <a:off x="6838560" y="1303560"/>
            <a:ext cx="1606320" cy="1899720"/>
          </a:xfrm>
          <a:prstGeom prst="round1Rect">
            <a:avLst>
              <a:gd name="adj" fmla="val 16667"/>
            </a:avLst>
          </a:prstGeom>
          <a:blipFill rotWithShape="0">
            <a:blip r:embed="rId4"/>
            <a:srcRect/>
            <a:stretch/>
          </a:blipFill>
          <a:ln w="0">
            <a:noFill/>
          </a:ln>
        </p:spPr>
        <p:style>
          <a:lnRef idx="0"/>
          <a:fillRef idx="0"/>
          <a:effectRef idx="0"/>
          <a:fontRef idx="minor"/>
        </p:style>
      </p:sp>
      <p:sp>
        <p:nvSpPr>
          <p:cNvPr id="880" name="PlaceHolder 5"/>
          <p:cNvSpPr>
            <a:spLocks noGrp="1"/>
          </p:cNvSpPr>
          <p:nvPr>
            <p:ph/>
          </p:nvPr>
        </p:nvSpPr>
        <p:spPr>
          <a:xfrm>
            <a:off x="2644200" y="3302640"/>
            <a:ext cx="1619640" cy="289080"/>
          </a:xfrm>
          <a:prstGeom prst="rect">
            <a:avLst/>
          </a:prstGeom>
          <a:noFill/>
          <a:ln w="0">
            <a:noFill/>
          </a:ln>
        </p:spPr>
        <p:txBody>
          <a:bodyPr lIns="0" rIns="0" tIns="34200" bIns="34200" anchor="ctr">
            <a:noAutofit/>
          </a:bodyPr>
          <a:p>
            <a:pPr algn="ctr">
              <a:lnSpc>
                <a:spcPct val="90000"/>
              </a:lnSpc>
              <a:buNone/>
              <a:tabLst>
                <a:tab algn="l" pos="0"/>
              </a:tabLst>
            </a:pPr>
            <a:r>
              <a:rPr b="1" lang="en" sz="1400" spc="-1" strike="noStrike">
                <a:solidFill>
                  <a:srgbClr val="0097a9"/>
                </a:solidFill>
                <a:latin typeface="Arial"/>
                <a:ea typeface="Arial"/>
              </a:rPr>
              <a:t>Michael Dunne</a:t>
            </a:r>
            <a:endParaRPr b="0" lang="en-IE" sz="1400" spc="-1" strike="noStrike">
              <a:solidFill>
                <a:srgbClr val="000000"/>
              </a:solidFill>
              <a:latin typeface="Arial"/>
            </a:endParaRPr>
          </a:p>
          <a:p>
            <a:pPr algn="ctr">
              <a:lnSpc>
                <a:spcPct val="90000"/>
              </a:lnSpc>
              <a:buNone/>
              <a:tabLst>
                <a:tab algn="l" pos="0"/>
              </a:tabLst>
            </a:pPr>
            <a:r>
              <a:rPr b="1" lang="en" sz="700" spc="-1" strike="noStrike">
                <a:solidFill>
                  <a:srgbClr val="0097a9"/>
                </a:solidFill>
                <a:latin typeface="Arial"/>
                <a:ea typeface="Arial"/>
              </a:rPr>
              <a:t>Front-End Developer, Zest Consulting</a:t>
            </a:r>
            <a:endParaRPr b="0" lang="en-IE" sz="700" spc="-1" strike="noStrike">
              <a:solidFill>
                <a:srgbClr val="000000"/>
              </a:solidFill>
              <a:latin typeface="Arial"/>
            </a:endParaRPr>
          </a:p>
        </p:txBody>
      </p:sp>
      <p:sp>
        <p:nvSpPr>
          <p:cNvPr id="881" name="PlaceHolder 6"/>
          <p:cNvSpPr>
            <a:spLocks noGrp="1"/>
          </p:cNvSpPr>
          <p:nvPr>
            <p:ph/>
          </p:nvPr>
        </p:nvSpPr>
        <p:spPr>
          <a:xfrm>
            <a:off x="4746960" y="3816720"/>
            <a:ext cx="1617120" cy="700920"/>
          </a:xfrm>
          <a:prstGeom prst="rect">
            <a:avLst/>
          </a:prstGeom>
          <a:noFill/>
          <a:ln w="0">
            <a:noFill/>
          </a:ln>
        </p:spPr>
        <p:txBody>
          <a:bodyPr lIns="0" rIns="0" tIns="34200" bIns="34200" anchor="t">
            <a:noAutofit/>
          </a:bodyPr>
          <a:p>
            <a:pPr algn="ctr">
              <a:lnSpc>
                <a:spcPct val="90000"/>
              </a:lnSpc>
              <a:buNone/>
              <a:tabLst>
                <a:tab algn="l" pos="0"/>
              </a:tabLst>
            </a:pPr>
            <a:r>
              <a:rPr b="0" lang="en" sz="1200" spc="-1" strike="noStrike">
                <a:solidFill>
                  <a:srgbClr val="000000"/>
                </a:solidFill>
                <a:latin typeface="Roboto"/>
                <a:ea typeface="Roboto"/>
              </a:rPr>
              <a:t>"IAM: Inane Access Management"</a:t>
            </a:r>
            <a:endParaRPr b="0" lang="en-IE" sz="1200" spc="-1" strike="noStrike">
              <a:solidFill>
                <a:srgbClr val="000000"/>
              </a:solidFill>
              <a:latin typeface="Arial"/>
            </a:endParaRPr>
          </a:p>
        </p:txBody>
      </p:sp>
      <p:sp>
        <p:nvSpPr>
          <p:cNvPr id="882" name="PlaceHolder 7"/>
          <p:cNvSpPr>
            <a:spLocks noGrp="1"/>
          </p:cNvSpPr>
          <p:nvPr>
            <p:ph/>
          </p:nvPr>
        </p:nvSpPr>
        <p:spPr>
          <a:xfrm>
            <a:off x="4743720" y="3302640"/>
            <a:ext cx="1619640" cy="289080"/>
          </a:xfrm>
          <a:prstGeom prst="rect">
            <a:avLst/>
          </a:prstGeom>
          <a:noFill/>
          <a:ln w="0">
            <a:noFill/>
          </a:ln>
        </p:spPr>
        <p:txBody>
          <a:bodyPr lIns="0" rIns="0" tIns="34200" bIns="34200" anchor="ctr">
            <a:noAutofit/>
          </a:bodyPr>
          <a:p>
            <a:pPr algn="ctr">
              <a:lnSpc>
                <a:spcPct val="90000"/>
              </a:lnSpc>
              <a:buNone/>
              <a:tabLst>
                <a:tab algn="l" pos="0"/>
              </a:tabLst>
            </a:pPr>
            <a:r>
              <a:rPr b="1" lang="en" sz="1400" spc="-1" strike="noStrike">
                <a:solidFill>
                  <a:srgbClr val="0097a9"/>
                </a:solidFill>
                <a:latin typeface="Arial"/>
                <a:ea typeface="Arial"/>
              </a:rPr>
              <a:t>Liam Krewer</a:t>
            </a:r>
            <a:endParaRPr b="0" lang="en-IE" sz="1400" spc="-1" strike="noStrike">
              <a:solidFill>
                <a:srgbClr val="000000"/>
              </a:solidFill>
              <a:latin typeface="Arial"/>
            </a:endParaRPr>
          </a:p>
          <a:p>
            <a:pPr algn="ctr">
              <a:lnSpc>
                <a:spcPct val="90000"/>
              </a:lnSpc>
              <a:buNone/>
              <a:tabLst>
                <a:tab algn="l" pos="0"/>
              </a:tabLst>
            </a:pPr>
            <a:r>
              <a:rPr b="1" lang="en" sz="700" spc="-1" strike="noStrike">
                <a:solidFill>
                  <a:srgbClr val="0097a9"/>
                </a:solidFill>
                <a:latin typeface="Arial"/>
                <a:ea typeface="Arial"/>
              </a:rPr>
              <a:t>Software Engineer, FleetOps.com</a:t>
            </a:r>
            <a:endParaRPr b="0" lang="en-IE" sz="700" spc="-1" strike="noStrike">
              <a:solidFill>
                <a:srgbClr val="000000"/>
              </a:solidFill>
              <a:latin typeface="Arial"/>
            </a:endParaRPr>
          </a:p>
        </p:txBody>
      </p:sp>
      <p:sp>
        <p:nvSpPr>
          <p:cNvPr id="883" name="PlaceHolder 8"/>
          <p:cNvSpPr>
            <a:spLocks noGrp="1"/>
          </p:cNvSpPr>
          <p:nvPr>
            <p:ph/>
          </p:nvPr>
        </p:nvSpPr>
        <p:spPr>
          <a:xfrm>
            <a:off x="6850440" y="3816720"/>
            <a:ext cx="1617120" cy="700920"/>
          </a:xfrm>
          <a:prstGeom prst="rect">
            <a:avLst/>
          </a:prstGeom>
          <a:noFill/>
          <a:ln w="0">
            <a:noFill/>
          </a:ln>
        </p:spPr>
        <p:txBody>
          <a:bodyPr lIns="0" rIns="0" tIns="34200" bIns="34200" anchor="t">
            <a:noAutofit/>
          </a:bodyPr>
          <a:p>
            <a:pPr algn="ctr">
              <a:lnSpc>
                <a:spcPct val="90000"/>
              </a:lnSpc>
              <a:buNone/>
              <a:tabLst>
                <a:tab algn="l" pos="0"/>
              </a:tabLst>
            </a:pPr>
            <a:r>
              <a:rPr b="0" lang="en" sz="1200" spc="-1" strike="noStrike">
                <a:solidFill>
                  <a:srgbClr val="000000"/>
                </a:solidFill>
                <a:latin typeface="Roboto"/>
                <a:ea typeface="Roboto"/>
              </a:rPr>
              <a:t>"Effortless Development with Google Project IDX"</a:t>
            </a:r>
            <a:endParaRPr b="0" lang="en-IE" sz="1200" spc="-1" strike="noStrike">
              <a:solidFill>
                <a:srgbClr val="000000"/>
              </a:solidFill>
              <a:latin typeface="Arial"/>
            </a:endParaRPr>
          </a:p>
        </p:txBody>
      </p:sp>
      <p:sp>
        <p:nvSpPr>
          <p:cNvPr id="884" name="PlaceHolder 9"/>
          <p:cNvSpPr>
            <a:spLocks noGrp="1"/>
          </p:cNvSpPr>
          <p:nvPr>
            <p:ph/>
          </p:nvPr>
        </p:nvSpPr>
        <p:spPr>
          <a:xfrm>
            <a:off x="6847200" y="3302640"/>
            <a:ext cx="1619640" cy="289080"/>
          </a:xfrm>
          <a:prstGeom prst="rect">
            <a:avLst/>
          </a:prstGeom>
          <a:noFill/>
          <a:ln w="0">
            <a:noFill/>
          </a:ln>
        </p:spPr>
        <p:txBody>
          <a:bodyPr lIns="0" rIns="0" tIns="34200" bIns="34200" anchor="ctr">
            <a:noAutofit/>
          </a:bodyPr>
          <a:p>
            <a:pPr algn="ctr">
              <a:lnSpc>
                <a:spcPct val="90000"/>
              </a:lnSpc>
              <a:buNone/>
              <a:tabLst>
                <a:tab algn="l" pos="0"/>
              </a:tabLst>
            </a:pPr>
            <a:r>
              <a:rPr b="1" lang="en" sz="1400" spc="-1" strike="noStrike">
                <a:solidFill>
                  <a:srgbClr val="0097a9"/>
                </a:solidFill>
                <a:latin typeface="Arial"/>
                <a:ea typeface="Arial"/>
              </a:rPr>
              <a:t>Tom Prior</a:t>
            </a:r>
            <a:endParaRPr b="0" lang="en-IE" sz="1400" spc="-1" strike="noStrike">
              <a:solidFill>
                <a:srgbClr val="000000"/>
              </a:solidFill>
              <a:latin typeface="Arial"/>
            </a:endParaRPr>
          </a:p>
          <a:p>
            <a:pPr algn="ctr">
              <a:lnSpc>
                <a:spcPct val="90000"/>
              </a:lnSpc>
              <a:buNone/>
              <a:tabLst>
                <a:tab algn="l" pos="0"/>
              </a:tabLst>
            </a:pPr>
            <a:r>
              <a:rPr b="1" lang="en" sz="700" spc="-1" strike="noStrike">
                <a:solidFill>
                  <a:srgbClr val="0097a9"/>
                </a:solidFill>
                <a:latin typeface="Arial"/>
                <a:ea typeface="Arial"/>
              </a:rPr>
              <a:t>Staff Engineer, Signify Health</a:t>
            </a:r>
            <a:endParaRPr b="0" lang="en-IE" sz="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Google Shape;1071;p117"/>
          <p:cNvSpPr/>
          <p:nvPr/>
        </p:nvSpPr>
        <p:spPr>
          <a:xfrm>
            <a:off x="403200" y="1475280"/>
            <a:ext cx="3960720" cy="3557520"/>
          </a:xfrm>
          <a:prstGeom prst="ellipse">
            <a:avLst/>
          </a:prstGeom>
          <a:gradFill rotWithShape="0">
            <a:gsLst>
              <a:gs pos="0">
                <a:srgbClr val="170f8d"/>
              </a:gs>
              <a:gs pos="61000">
                <a:srgbClr val="ffffff">
                  <a:alpha val="0"/>
                </a:srgbClr>
              </a:gs>
              <a:gs pos="100000">
                <a:srgbClr val="ffffff">
                  <a:alpha val="0"/>
                </a:srgbClr>
              </a:gs>
            </a:gsLst>
            <a:path path="circle">
              <a:fillToRect l="50000" t="50000" r="50000" b="50000"/>
            </a:path>
          </a:gradFill>
          <a:ln w="0">
            <a:noFill/>
          </a:ln>
        </p:spPr>
        <p:style>
          <a:lnRef idx="0"/>
          <a:fillRef idx="0"/>
          <a:effectRef idx="0"/>
          <a:fontRef idx="minor"/>
        </p:style>
      </p:sp>
      <p:sp>
        <p:nvSpPr>
          <p:cNvPr id="1078" name="PlaceHolder 1"/>
          <p:cNvSpPr>
            <a:spLocks noGrp="1"/>
          </p:cNvSpPr>
          <p:nvPr>
            <p:ph type="title"/>
          </p:nvPr>
        </p:nvSpPr>
        <p:spPr>
          <a:xfrm>
            <a:off x="213120" y="633240"/>
            <a:ext cx="4871160" cy="841320"/>
          </a:xfrm>
          <a:prstGeom prst="rect">
            <a:avLst/>
          </a:prstGeom>
          <a:noFill/>
          <a:ln w="0">
            <a:noFill/>
          </a:ln>
        </p:spPr>
        <p:txBody>
          <a:bodyPr tIns="91440" bIns="91440" anchor="ctr">
            <a:noAutofit/>
          </a:bodyPr>
          <a:p>
            <a:pPr algn="ctr">
              <a:lnSpc>
                <a:spcPct val="100000"/>
              </a:lnSpc>
              <a:buNone/>
              <a:tabLst>
                <a:tab algn="l" pos="0"/>
              </a:tabLst>
            </a:pPr>
            <a:r>
              <a:rPr b="0" lang="en" sz="4500" spc="-1" strike="noStrike">
                <a:solidFill>
                  <a:srgbClr val="ffffff"/>
                </a:solidFill>
                <a:latin typeface="Fugaz One"/>
                <a:ea typeface="Fugaz One"/>
              </a:rPr>
              <a:t>YOUR TAKEAWAY</a:t>
            </a:r>
            <a:endParaRPr b="0" lang="en-IE" sz="4500" spc="-1" strike="noStrike">
              <a:solidFill>
                <a:srgbClr val="000000"/>
              </a:solidFill>
              <a:latin typeface="Arial"/>
            </a:endParaRPr>
          </a:p>
        </p:txBody>
      </p:sp>
      <p:sp>
        <p:nvSpPr>
          <p:cNvPr id="1079" name="Google Shape;1073;p117"/>
          <p:cNvSpPr/>
          <p:nvPr/>
        </p:nvSpPr>
        <p:spPr>
          <a:xfrm>
            <a:off x="5227920" y="264312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DevSecOps</a:t>
            </a:r>
            <a:endParaRPr b="0" lang="en-IE" sz="2000" spc="-1" strike="noStrike">
              <a:latin typeface="Arial"/>
            </a:endParaRPr>
          </a:p>
        </p:txBody>
      </p:sp>
      <p:sp>
        <p:nvSpPr>
          <p:cNvPr id="1080" name="Google Shape;1074;p117"/>
          <p:cNvSpPr/>
          <p:nvPr/>
        </p:nvSpPr>
        <p:spPr>
          <a:xfrm>
            <a:off x="5227920" y="3024000"/>
            <a:ext cx="36741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Best Practices</a:t>
            </a:r>
            <a:endParaRPr b="0" lang="en-IE" sz="2000" spc="-1" strike="noStrike">
              <a:latin typeface="Arial"/>
            </a:endParaRPr>
          </a:p>
        </p:txBody>
      </p:sp>
      <p:sp>
        <p:nvSpPr>
          <p:cNvPr id="1081" name="Google Shape;1075;p117"/>
          <p:cNvSpPr/>
          <p:nvPr/>
        </p:nvSpPr>
        <p:spPr>
          <a:xfrm>
            <a:off x="5227920" y="340488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OWASP Threats</a:t>
            </a:r>
            <a:endParaRPr b="0" lang="en-IE" sz="2000" spc="-1" strike="noStrike">
              <a:latin typeface="Arial"/>
            </a:endParaRPr>
          </a:p>
        </p:txBody>
      </p:sp>
      <p:sp>
        <p:nvSpPr>
          <p:cNvPr id="1082" name="Google Shape;1076;p117"/>
          <p:cNvSpPr/>
          <p:nvPr/>
        </p:nvSpPr>
        <p:spPr>
          <a:xfrm>
            <a:off x="5227920" y="381708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Developer Tools</a:t>
            </a:r>
            <a:endParaRPr b="0" lang="en-IE" sz="2000" spc="-1" strike="noStrike">
              <a:latin typeface="Arial"/>
            </a:endParaRPr>
          </a:p>
        </p:txBody>
      </p:sp>
      <p:sp>
        <p:nvSpPr>
          <p:cNvPr id="1083" name="Google Shape;1077;p117"/>
          <p:cNvSpPr/>
          <p:nvPr/>
        </p:nvSpPr>
        <p:spPr>
          <a:xfrm>
            <a:off x="5227920" y="4198320"/>
            <a:ext cx="343404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buClr>
                <a:srgbClr val="6eedda"/>
              </a:buClr>
              <a:buFont typeface="Catamaran"/>
              <a:buChar char="●"/>
            </a:pPr>
            <a:r>
              <a:rPr b="0" lang="en" sz="2000" spc="-1" strike="noStrike">
                <a:solidFill>
                  <a:srgbClr val="ffffff"/>
                </a:solidFill>
                <a:latin typeface="Catamaran"/>
                <a:ea typeface="Catamaran"/>
              </a:rPr>
              <a:t>ENISA Threat Landscape</a:t>
            </a:r>
            <a:endParaRPr b="0" lang="en-IE" sz="2000" spc="-1" strike="noStrike">
              <a:latin typeface="Arial"/>
            </a:endParaRPr>
          </a:p>
        </p:txBody>
      </p:sp>
      <p:grpSp>
        <p:nvGrpSpPr>
          <p:cNvPr id="1084" name="Google Shape;1078;p117"/>
          <p:cNvGrpSpPr/>
          <p:nvPr/>
        </p:nvGrpSpPr>
        <p:grpSpPr>
          <a:xfrm>
            <a:off x="5992560" y="275400"/>
            <a:ext cx="2743200" cy="619560"/>
            <a:chOff x="5992560" y="275400"/>
            <a:chExt cx="2743200" cy="619560"/>
          </a:xfrm>
        </p:grpSpPr>
        <p:pic>
          <p:nvPicPr>
            <p:cNvPr id="1085" name="Google Shape;1079;p117" descr=""/>
            <p:cNvPicPr/>
            <p:nvPr/>
          </p:nvPicPr>
          <p:blipFill>
            <a:blip r:embed="rId1"/>
            <a:stretch/>
          </p:blipFill>
          <p:spPr>
            <a:xfrm>
              <a:off x="5992560" y="275400"/>
              <a:ext cx="619560" cy="619560"/>
            </a:xfrm>
            <a:prstGeom prst="rect">
              <a:avLst/>
            </a:prstGeom>
            <a:ln w="0">
              <a:noFill/>
            </a:ln>
          </p:spPr>
        </p:pic>
        <p:sp>
          <p:nvSpPr>
            <p:cNvPr id="1086" name="Google Shape;1080;p117"/>
            <p:cNvSpPr/>
            <p:nvPr/>
          </p:nvSpPr>
          <p:spPr>
            <a:xfrm>
              <a:off x="6612480" y="30924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pic>
        <p:nvPicPr>
          <p:cNvPr id="1087" name="Google Shape;1081;p117" descr="A blue shield with a green check mark&#10;&#10;Description automatically generated"/>
          <p:cNvPicPr/>
          <p:nvPr/>
        </p:nvPicPr>
        <p:blipFill>
          <a:blip r:embed="rId2"/>
          <a:stretch/>
        </p:blipFill>
        <p:spPr>
          <a:xfrm>
            <a:off x="1105920" y="1578960"/>
            <a:ext cx="3085920" cy="3085920"/>
          </a:xfrm>
          <a:prstGeom prst="rect">
            <a:avLst/>
          </a:prstGeom>
          <a:ln w="0">
            <a:noFill/>
          </a:ln>
        </p:spPr>
      </p:pic>
    </p:spTree>
  </p:cSld>
  <mc:AlternateContent>
    <mc:Choice Requires="p14">
      <p:transition spd="slow" p14:dur="2000"/>
    </mc:Choice>
    <mc:Fallback>
      <p:transition spd="slow"/>
    </mc:Fallback>
  </mc:AlternateContent>
  <p:timing>
    <p:tnLst>
      <p:par>
        <p:cTn id="244" dur="indefinite" restart="never" nodeType="tmRoot">
          <p:childTnLst>
            <p:seq>
              <p:cTn id="245" dur="indefinite" nodeType="mainSeq">
                <p:childTnLst>
                  <p:par>
                    <p:cTn id="246" fill="hold">
                      <p:stCondLst>
                        <p:cond delay="indefinite"/>
                      </p:stCondLst>
                      <p:childTnLst>
                        <p:par>
                          <p:cTn id="247" fill="hold">
                            <p:stCondLst>
                              <p:cond delay="0"/>
                            </p:stCondLst>
                            <p:childTnLst>
                              <p:par>
                                <p:cTn id="248" nodeType="clickEffect" fill="hold" presetClass="entr" presetID="10">
                                  <p:stCondLst>
                                    <p:cond delay="0"/>
                                  </p:stCondLst>
                                  <p:childTnLst>
                                    <p:set>
                                      <p:cBhvr>
                                        <p:cTn id="249" dur="1" fill="hold">
                                          <p:stCondLst>
                                            <p:cond delay="0"/>
                                          </p:stCondLst>
                                        </p:cTn>
                                        <p:tgtEl>
                                          <p:spTgt spid="1079"/>
                                        </p:tgtEl>
                                        <p:attrNameLst>
                                          <p:attrName>style.visibility</p:attrName>
                                        </p:attrNameLst>
                                      </p:cBhvr>
                                      <p:to>
                                        <p:strVal val="visible"/>
                                      </p:to>
                                    </p:set>
                                    <p:animEffect filter="fade" transition="in">
                                      <p:cBhvr additive="repl">
                                        <p:cTn id="250" dur="1000"/>
                                        <p:tgtEl>
                                          <p:spTgt spid="1079"/>
                                        </p:tgtEl>
                                      </p:cBhvr>
                                    </p:animEffec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0">
                                  <p:stCondLst>
                                    <p:cond delay="0"/>
                                  </p:stCondLst>
                                  <p:childTnLst>
                                    <p:set>
                                      <p:cBhvr>
                                        <p:cTn id="254" dur="1" fill="hold">
                                          <p:stCondLst>
                                            <p:cond delay="0"/>
                                          </p:stCondLst>
                                        </p:cTn>
                                        <p:tgtEl>
                                          <p:spTgt spid="1080"/>
                                        </p:tgtEl>
                                        <p:attrNameLst>
                                          <p:attrName>style.visibility</p:attrName>
                                        </p:attrNameLst>
                                      </p:cBhvr>
                                      <p:to>
                                        <p:strVal val="visible"/>
                                      </p:to>
                                    </p:set>
                                    <p:animEffect filter="fade" transition="in">
                                      <p:cBhvr additive="repl">
                                        <p:cTn id="255" dur="1000"/>
                                        <p:tgtEl>
                                          <p:spTgt spid="1080"/>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0">
                                  <p:stCondLst>
                                    <p:cond delay="0"/>
                                  </p:stCondLst>
                                  <p:childTnLst>
                                    <p:set>
                                      <p:cBhvr>
                                        <p:cTn id="259" dur="1" fill="hold">
                                          <p:stCondLst>
                                            <p:cond delay="0"/>
                                          </p:stCondLst>
                                        </p:cTn>
                                        <p:tgtEl>
                                          <p:spTgt spid="1081"/>
                                        </p:tgtEl>
                                        <p:attrNameLst>
                                          <p:attrName>style.visibility</p:attrName>
                                        </p:attrNameLst>
                                      </p:cBhvr>
                                      <p:to>
                                        <p:strVal val="visible"/>
                                      </p:to>
                                    </p:set>
                                    <p:animEffect filter="fade" transition="in">
                                      <p:cBhvr additive="repl">
                                        <p:cTn id="260" dur="1000"/>
                                        <p:tgtEl>
                                          <p:spTgt spid="1081"/>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0">
                                  <p:stCondLst>
                                    <p:cond delay="0"/>
                                  </p:stCondLst>
                                  <p:childTnLst>
                                    <p:set>
                                      <p:cBhvr>
                                        <p:cTn id="264" dur="1" fill="hold">
                                          <p:stCondLst>
                                            <p:cond delay="0"/>
                                          </p:stCondLst>
                                        </p:cTn>
                                        <p:tgtEl>
                                          <p:spTgt spid="1082"/>
                                        </p:tgtEl>
                                        <p:attrNameLst>
                                          <p:attrName>style.visibility</p:attrName>
                                        </p:attrNameLst>
                                      </p:cBhvr>
                                      <p:to>
                                        <p:strVal val="visible"/>
                                      </p:to>
                                    </p:set>
                                    <p:animEffect filter="fade" transition="in">
                                      <p:cBhvr additive="repl">
                                        <p:cTn id="265" dur="1000"/>
                                        <p:tgtEl>
                                          <p:spTgt spid="1082"/>
                                        </p:tgtEl>
                                      </p:cBhvr>
                                    </p:animEffect>
                                  </p:childTnLst>
                                </p:cTn>
                              </p:par>
                            </p:childTnLst>
                          </p:cTn>
                        </p:par>
                      </p:childTnLst>
                    </p:cTn>
                  </p:par>
                  <p:par>
                    <p:cTn id="266" fill="hold">
                      <p:stCondLst>
                        <p:cond delay="indefinite"/>
                      </p:stCondLst>
                      <p:childTnLst>
                        <p:par>
                          <p:cTn id="267" fill="hold">
                            <p:stCondLst>
                              <p:cond delay="0"/>
                            </p:stCondLst>
                            <p:childTnLst>
                              <p:par>
                                <p:cTn id="268" nodeType="clickEffect" fill="hold" presetClass="entr" presetID="10">
                                  <p:stCondLst>
                                    <p:cond delay="0"/>
                                  </p:stCondLst>
                                  <p:childTnLst>
                                    <p:set>
                                      <p:cBhvr>
                                        <p:cTn id="269" dur="1" fill="hold">
                                          <p:stCondLst>
                                            <p:cond delay="0"/>
                                          </p:stCondLst>
                                        </p:cTn>
                                        <p:tgtEl>
                                          <p:spTgt spid="1083"/>
                                        </p:tgtEl>
                                        <p:attrNameLst>
                                          <p:attrName>style.visibility</p:attrName>
                                        </p:attrNameLst>
                                      </p:cBhvr>
                                      <p:to>
                                        <p:strVal val="visible"/>
                                      </p:to>
                                    </p:set>
                                    <p:animEffect filter="fade" transition="in">
                                      <p:cBhvr additive="repl">
                                        <p:cTn id="270" dur="1000"/>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Google Shape;1086;p118"/>
          <p:cNvSpPr/>
          <p:nvPr/>
        </p:nvSpPr>
        <p:spPr>
          <a:xfrm>
            <a:off x="958320" y="31435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hlinkClick r:id="rId1"/>
              </a:rPr>
              <a:t>OpenCVE</a:t>
            </a:r>
            <a:endParaRPr b="0" lang="en-IE" sz="2000" spc="-1" strike="noStrike">
              <a:latin typeface="Arial"/>
            </a:endParaRPr>
          </a:p>
        </p:txBody>
      </p:sp>
      <p:sp>
        <p:nvSpPr>
          <p:cNvPr id="1089" name="Google Shape;1087;p118"/>
          <p:cNvSpPr/>
          <p:nvPr/>
        </p:nvSpPr>
        <p:spPr>
          <a:xfrm>
            <a:off x="5407200" y="722880"/>
            <a:ext cx="3374280" cy="3487680"/>
          </a:xfrm>
          <a:prstGeom prst="ellipse">
            <a:avLst/>
          </a:prstGeom>
          <a:noFill/>
          <a:ln w="0">
            <a:noFill/>
          </a:ln>
        </p:spPr>
        <p:style>
          <a:lnRef idx="0"/>
          <a:fillRef idx="0"/>
          <a:effectRef idx="0"/>
          <a:fontRef idx="minor"/>
        </p:style>
      </p:sp>
      <p:sp>
        <p:nvSpPr>
          <p:cNvPr id="1090" name="Google Shape;1088;p118"/>
          <p:cNvSpPr/>
          <p:nvPr/>
        </p:nvSpPr>
        <p:spPr>
          <a:xfrm>
            <a:off x="1285200" y="828000"/>
            <a:ext cx="3634920" cy="484560"/>
          </a:xfrm>
          <a:prstGeom prst="rect">
            <a:avLst/>
          </a:prstGeom>
          <a:gradFill rotWithShape="0">
            <a:gsLst>
              <a:gs pos="0">
                <a:srgbClr val="00bcc2"/>
              </a:gs>
              <a:gs pos="100000">
                <a:srgbClr val="b2e4c2"/>
              </a:gs>
            </a:gsLst>
            <a:lin ang="10800000"/>
          </a:gradFill>
          <a:ln w="0">
            <a:noFill/>
          </a:ln>
        </p:spPr>
        <p:style>
          <a:lnRef idx="0"/>
          <a:fillRef idx="0"/>
          <a:effectRef idx="0"/>
          <a:fontRef idx="minor"/>
        </p:style>
      </p:sp>
      <p:grpSp>
        <p:nvGrpSpPr>
          <p:cNvPr id="1091" name="Google Shape;1089;p118"/>
          <p:cNvGrpSpPr/>
          <p:nvPr/>
        </p:nvGrpSpPr>
        <p:grpSpPr>
          <a:xfrm>
            <a:off x="809280" y="1070640"/>
            <a:ext cx="475560" cy="3926880"/>
            <a:chOff x="809280" y="1070640"/>
            <a:chExt cx="475560" cy="3926880"/>
          </a:xfrm>
        </p:grpSpPr>
        <p:sp>
          <p:nvSpPr>
            <p:cNvPr id="1092" name="Google Shape;1090;p118"/>
            <p:cNvSpPr/>
            <p:nvPr/>
          </p:nvSpPr>
          <p:spPr>
            <a:xfrm>
              <a:off x="809640" y="4908600"/>
              <a:ext cx="69480" cy="88920"/>
            </a:xfrm>
            <a:prstGeom prst="ellipse">
              <a:avLst/>
            </a:prstGeom>
            <a:noFill/>
            <a:ln w="0">
              <a:noFill/>
            </a:ln>
          </p:spPr>
          <p:style>
            <a:lnRef idx="0"/>
            <a:fillRef idx="0"/>
            <a:effectRef idx="0"/>
            <a:fontRef idx="minor"/>
          </p:style>
        </p:sp>
        <p:sp>
          <p:nvSpPr>
            <p:cNvPr id="1093" name="Google Shape;1091;p118"/>
            <p:cNvSpPr/>
            <p:nvPr/>
          </p:nvSpPr>
          <p:spPr>
            <a:xfrm flipH="1" rot="10800000">
              <a:off x="808560" y="1070640"/>
              <a:ext cx="475560" cy="3882240"/>
            </a:xfrm>
            <a:prstGeom prst="bentConnector3">
              <a:avLst>
                <a:gd name="adj1" fmla="val -50047"/>
              </a:avLst>
            </a:prstGeom>
            <a:noFill/>
            <a:ln w="0">
              <a:noFill/>
            </a:ln>
          </p:spPr>
          <p:style>
            <a:lnRef idx="0"/>
            <a:fillRef idx="0"/>
            <a:effectRef idx="0"/>
            <a:fontRef idx="minor"/>
          </p:style>
        </p:sp>
      </p:grpSp>
      <p:sp>
        <p:nvSpPr>
          <p:cNvPr id="1094" name="PlaceHolder 1"/>
          <p:cNvSpPr>
            <a:spLocks noGrp="1"/>
          </p:cNvSpPr>
          <p:nvPr>
            <p:ph type="title"/>
          </p:nvPr>
        </p:nvSpPr>
        <p:spPr>
          <a:xfrm>
            <a:off x="1481400" y="758160"/>
            <a:ext cx="3242520" cy="572400"/>
          </a:xfrm>
          <a:prstGeom prst="rect">
            <a:avLst/>
          </a:prstGeom>
          <a:noFill/>
          <a:ln w="0">
            <a:noFill/>
          </a:ln>
        </p:spPr>
        <p:txBody>
          <a:bodyPr tIns="91440" bIns="91440" anchor="t">
            <a:noAutofit/>
          </a:bodyPr>
          <a:p>
            <a:pPr algn="ctr">
              <a:lnSpc>
                <a:spcPct val="100000"/>
              </a:lnSpc>
              <a:buNone/>
              <a:tabLst>
                <a:tab algn="l" pos="0"/>
              </a:tabLst>
            </a:pPr>
            <a:r>
              <a:rPr b="0" lang="en" sz="3000" spc="-1" strike="noStrike">
                <a:solidFill>
                  <a:srgbClr val="00000d"/>
                </a:solidFill>
                <a:latin typeface="Fugaz One"/>
                <a:ea typeface="Fugaz One"/>
              </a:rPr>
              <a:t>Refrences</a:t>
            </a:r>
            <a:endParaRPr b="0" lang="en-IE" sz="3000" spc="-1" strike="noStrike">
              <a:solidFill>
                <a:srgbClr val="000000"/>
              </a:solidFill>
              <a:latin typeface="Arial"/>
            </a:endParaRPr>
          </a:p>
        </p:txBody>
      </p:sp>
      <p:sp>
        <p:nvSpPr>
          <p:cNvPr id="1095" name="Google Shape;1093;p118">
            <a:hlinkClick r:id="rId2"/>
          </p:cNvPr>
          <p:cNvSpPr/>
          <p:nvPr/>
        </p:nvSpPr>
        <p:spPr>
          <a:xfrm>
            <a:off x="941760" y="15811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OWASP ZAP (Zed Attack Proxy)</a:t>
            </a:r>
            <a:endParaRPr b="0" lang="en-IE" sz="2000" spc="-1" strike="noStrike">
              <a:latin typeface="Arial"/>
            </a:endParaRPr>
          </a:p>
        </p:txBody>
      </p:sp>
      <p:sp>
        <p:nvSpPr>
          <p:cNvPr id="1096" name="Google Shape;1094;p118">
            <a:hlinkClick r:id="rId3"/>
          </p:cNvPr>
          <p:cNvSpPr/>
          <p:nvPr/>
        </p:nvSpPr>
        <p:spPr>
          <a:xfrm>
            <a:off x="958320" y="276228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intel/cve-bin-tool</a:t>
            </a:r>
            <a:endParaRPr b="0" lang="en-IE" sz="2000" spc="-1" strike="noStrike">
              <a:latin typeface="Arial"/>
            </a:endParaRPr>
          </a:p>
        </p:txBody>
      </p:sp>
      <p:sp>
        <p:nvSpPr>
          <p:cNvPr id="1097" name="Google Shape;1095;p118">
            <a:hlinkClick r:id="rId4"/>
          </p:cNvPr>
          <p:cNvSpPr/>
          <p:nvPr/>
        </p:nvSpPr>
        <p:spPr>
          <a:xfrm>
            <a:off x="958320" y="35244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Continuous Monitoring - Splunk</a:t>
            </a:r>
            <a:endParaRPr b="0" lang="en-IE" sz="2000" spc="-1" strike="noStrike">
              <a:latin typeface="Arial"/>
            </a:endParaRPr>
          </a:p>
        </p:txBody>
      </p:sp>
      <p:sp>
        <p:nvSpPr>
          <p:cNvPr id="1098" name="Google Shape;1096;p118">
            <a:hlinkClick r:id="rId5"/>
          </p:cNvPr>
          <p:cNvSpPr/>
          <p:nvPr/>
        </p:nvSpPr>
        <p:spPr>
          <a:xfrm>
            <a:off x="958320" y="390528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ELK S</a:t>
            </a:r>
            <a:r>
              <a:rPr b="0" lang="en" sz="2000" spc="-1" strike="noStrike" u="sng">
                <a:solidFill>
                  <a:srgbClr val="6eedda"/>
                </a:solidFill>
                <a:uFillTx/>
                <a:latin typeface="Catamaran"/>
                <a:ea typeface="Catamaran"/>
                <a:hlinkClick r:id="rId6"/>
              </a:rPr>
              <a:t>t</a:t>
            </a:r>
            <a:r>
              <a:rPr b="0" lang="en" sz="2000" spc="-1" strike="noStrike" u="sng">
                <a:solidFill>
                  <a:srgbClr val="6eedda"/>
                </a:solidFill>
                <a:uFillTx/>
                <a:latin typeface="Catamaran"/>
                <a:ea typeface="Catamaran"/>
              </a:rPr>
              <a:t>ack</a:t>
            </a:r>
            <a:endParaRPr b="0" lang="en-IE" sz="2000" spc="-1" strike="noStrike">
              <a:latin typeface="Arial"/>
            </a:endParaRPr>
          </a:p>
        </p:txBody>
      </p:sp>
      <p:sp>
        <p:nvSpPr>
          <p:cNvPr id="1099" name="Google Shape;1097;p118"/>
          <p:cNvSpPr/>
          <p:nvPr/>
        </p:nvSpPr>
        <p:spPr>
          <a:xfrm>
            <a:off x="941760" y="19620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hlinkClick r:id="rId7"/>
              </a:rPr>
              <a:t>OWASP - Nessus Professional</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100" name="Google Shape;1098;p118">
            <a:hlinkClick r:id="rId8"/>
          </p:cNvPr>
          <p:cNvSpPr/>
          <p:nvPr/>
        </p:nvSpPr>
        <p:spPr>
          <a:xfrm>
            <a:off x="4892040" y="42865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Imperva WAF </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101" name="Google Shape;1099;p118"/>
          <p:cNvSpPr/>
          <p:nvPr/>
        </p:nvSpPr>
        <p:spPr>
          <a:xfrm>
            <a:off x="958320" y="238140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hlinkClick r:id="rId9"/>
              </a:rPr>
              <a:t>CVE.org</a:t>
            </a:r>
            <a:endParaRPr b="0" lang="en-IE" sz="2000" spc="-1" strike="noStrike">
              <a:latin typeface="Arial"/>
            </a:endParaRPr>
          </a:p>
        </p:txBody>
      </p:sp>
      <p:sp>
        <p:nvSpPr>
          <p:cNvPr id="1102" name="Google Shape;1100;p118">
            <a:hlinkClick r:id="rId10"/>
          </p:cNvPr>
          <p:cNvSpPr/>
          <p:nvPr/>
        </p:nvSpPr>
        <p:spPr>
          <a:xfrm>
            <a:off x="958320" y="4286520"/>
            <a:ext cx="443376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Cloudflare WAF</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103" name="Google Shape;1101;p118">
            <a:hlinkClick r:id="rId11"/>
          </p:cNvPr>
          <p:cNvSpPr/>
          <p:nvPr/>
        </p:nvSpPr>
        <p:spPr>
          <a:xfrm>
            <a:off x="4864680" y="158112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GoogleOne</a:t>
            </a:r>
            <a:endParaRPr b="0" lang="en-IE" sz="2000" spc="-1" strike="noStrike">
              <a:latin typeface="Arial"/>
            </a:endParaRPr>
          </a:p>
        </p:txBody>
      </p:sp>
      <p:sp>
        <p:nvSpPr>
          <p:cNvPr id="1104" name="Google Shape;1102;p118"/>
          <p:cNvSpPr/>
          <p:nvPr/>
        </p:nvSpPr>
        <p:spPr>
          <a:xfrm>
            <a:off x="4880880" y="276228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CIA T</a:t>
            </a:r>
            <a:r>
              <a:rPr b="0" lang="en" sz="2000" spc="-1" strike="noStrike" u="sng">
                <a:solidFill>
                  <a:srgbClr val="6eedda"/>
                </a:solidFill>
                <a:uFillTx/>
                <a:latin typeface="Catamaran"/>
                <a:ea typeface="Catamaran"/>
                <a:hlinkClick r:id="rId12"/>
              </a:rPr>
              <a:t>r</a:t>
            </a:r>
            <a:r>
              <a:rPr b="0" lang="en" sz="2000" spc="-1" strike="noStrike" u="sng">
                <a:solidFill>
                  <a:srgbClr val="6eedda"/>
                </a:solidFill>
                <a:uFillTx/>
                <a:latin typeface="Catamaran"/>
                <a:ea typeface="Catamaran"/>
              </a:rPr>
              <a:t>iad</a:t>
            </a:r>
            <a:endParaRPr b="0" lang="en-IE" sz="2000" spc="-1" strike="noStrike">
              <a:latin typeface="Arial"/>
            </a:endParaRPr>
          </a:p>
        </p:txBody>
      </p:sp>
      <p:sp>
        <p:nvSpPr>
          <p:cNvPr id="1105" name="Google Shape;1103;p118">
            <a:hlinkClick r:id="rId13"/>
          </p:cNvPr>
          <p:cNvSpPr/>
          <p:nvPr/>
        </p:nvSpPr>
        <p:spPr>
          <a:xfrm>
            <a:off x="4880880" y="390528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DevSecOps</a:t>
            </a:r>
            <a:endParaRPr b="0" lang="en-IE" sz="2000" spc="-1" strike="noStrike">
              <a:latin typeface="Arial"/>
            </a:endParaRPr>
          </a:p>
        </p:txBody>
      </p:sp>
      <p:sp>
        <p:nvSpPr>
          <p:cNvPr id="1106" name="Google Shape;1104;p118">
            <a:hlinkClick r:id="rId14"/>
          </p:cNvPr>
          <p:cNvSpPr/>
          <p:nvPr/>
        </p:nvSpPr>
        <p:spPr>
          <a:xfrm>
            <a:off x="4864680" y="196200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ENISA</a:t>
            </a:r>
            <a:endParaRPr b="0" lang="en-IE" sz="2000" spc="-1" strike="noStrike">
              <a:latin typeface="Arial"/>
            </a:endParaRPr>
          </a:p>
          <a:p>
            <a:pPr marL="457200">
              <a:lnSpc>
                <a:spcPct val="100000"/>
              </a:lnSpc>
              <a:spcBef>
                <a:spcPts val="1599"/>
              </a:spcBef>
              <a:buNone/>
              <a:tabLst>
                <a:tab algn="l" pos="0"/>
              </a:tabLst>
            </a:pPr>
            <a:endParaRPr b="0" lang="en-IE" sz="2000" spc="-1" strike="noStrike">
              <a:latin typeface="Arial"/>
            </a:endParaRPr>
          </a:p>
        </p:txBody>
      </p:sp>
      <p:sp>
        <p:nvSpPr>
          <p:cNvPr id="1107" name="Google Shape;1105;p118">
            <a:hlinkClick r:id="rId15"/>
          </p:cNvPr>
          <p:cNvSpPr/>
          <p:nvPr/>
        </p:nvSpPr>
        <p:spPr>
          <a:xfrm>
            <a:off x="4880880" y="238140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Data Protection Commission</a:t>
            </a:r>
            <a:endParaRPr b="0" lang="en-IE" sz="2000" spc="-1" strike="noStrike">
              <a:latin typeface="Arial"/>
            </a:endParaRPr>
          </a:p>
        </p:txBody>
      </p:sp>
      <p:sp>
        <p:nvSpPr>
          <p:cNvPr id="1108" name="Google Shape;1106;p118">
            <a:hlinkClick r:id="rId16"/>
          </p:cNvPr>
          <p:cNvSpPr/>
          <p:nvPr/>
        </p:nvSpPr>
        <p:spPr>
          <a:xfrm>
            <a:off x="4880880" y="314352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Shared Responsibility Model</a:t>
            </a:r>
            <a:endParaRPr b="0" lang="en-IE" sz="2000" spc="-1" strike="noStrike">
              <a:latin typeface="Arial"/>
            </a:endParaRPr>
          </a:p>
        </p:txBody>
      </p:sp>
      <p:sp>
        <p:nvSpPr>
          <p:cNvPr id="1109" name="Google Shape;1107;p118">
            <a:hlinkClick r:id="rId17"/>
          </p:cNvPr>
          <p:cNvSpPr/>
          <p:nvPr/>
        </p:nvSpPr>
        <p:spPr>
          <a:xfrm>
            <a:off x="4880880" y="3524400"/>
            <a:ext cx="4263120" cy="459720"/>
          </a:xfrm>
          <a:prstGeom prst="rect">
            <a:avLst/>
          </a:prstGeom>
          <a:noFill/>
          <a:ln w="0">
            <a:noFill/>
          </a:ln>
        </p:spPr>
        <p:style>
          <a:lnRef idx="0"/>
          <a:fillRef idx="0"/>
          <a:effectRef idx="0"/>
          <a:fontRef idx="minor"/>
        </p:style>
        <p:txBody>
          <a:bodyPr tIns="91440" bIns="91440" anchor="t">
            <a:noAutofit/>
          </a:bodyPr>
          <a:p>
            <a:pPr marL="457200" indent="-355680">
              <a:lnSpc>
                <a:spcPct val="100000"/>
              </a:lnSpc>
              <a:spcBef>
                <a:spcPts val="1599"/>
              </a:spcBef>
              <a:buClr>
                <a:srgbClr val="6eedda"/>
              </a:buClr>
              <a:buFont typeface="Catamaran"/>
              <a:buChar char="●"/>
            </a:pPr>
            <a:r>
              <a:rPr b="0" lang="en" sz="2000" spc="-1" strike="noStrike" u="sng">
                <a:solidFill>
                  <a:srgbClr val="6eedda"/>
                </a:solidFill>
                <a:uFillTx/>
                <a:latin typeface="Catamaran"/>
                <a:ea typeface="Catamaran"/>
              </a:rPr>
              <a:t>OWASP</a:t>
            </a:r>
            <a:endParaRPr b="0" lang="en-IE" sz="2000" spc="-1" strike="noStrike">
              <a:latin typeface="Arial"/>
            </a:endParaRPr>
          </a:p>
        </p:txBody>
      </p:sp>
      <p:grpSp>
        <p:nvGrpSpPr>
          <p:cNvPr id="1110" name="Google Shape;1108;p118"/>
          <p:cNvGrpSpPr/>
          <p:nvPr/>
        </p:nvGrpSpPr>
        <p:grpSpPr>
          <a:xfrm>
            <a:off x="6145200" y="351720"/>
            <a:ext cx="2743200" cy="619560"/>
            <a:chOff x="6145200" y="351720"/>
            <a:chExt cx="2743200" cy="619560"/>
          </a:xfrm>
        </p:grpSpPr>
        <p:pic>
          <p:nvPicPr>
            <p:cNvPr id="1111" name="Google Shape;1109;p118" descr=""/>
            <p:cNvPicPr/>
            <p:nvPr/>
          </p:nvPicPr>
          <p:blipFill>
            <a:blip r:embed="rId18"/>
            <a:stretch/>
          </p:blipFill>
          <p:spPr>
            <a:xfrm>
              <a:off x="6145200" y="351720"/>
              <a:ext cx="619560" cy="619560"/>
            </a:xfrm>
            <a:prstGeom prst="rect">
              <a:avLst/>
            </a:prstGeom>
            <a:ln w="0">
              <a:noFill/>
            </a:ln>
          </p:spPr>
        </p:pic>
        <p:sp>
          <p:nvSpPr>
            <p:cNvPr id="1112" name="Google Shape;1110;p118"/>
            <p:cNvSpPr/>
            <p:nvPr/>
          </p:nvSpPr>
          <p:spPr>
            <a:xfrm>
              <a:off x="6765120" y="38520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1"/>
          <p:cNvSpPr>
            <a:spLocks noGrp="1"/>
          </p:cNvSpPr>
          <p:nvPr>
            <p:ph type="subTitle"/>
          </p:nvPr>
        </p:nvSpPr>
        <p:spPr>
          <a:xfrm>
            <a:off x="328320" y="1837080"/>
            <a:ext cx="6505920" cy="792360"/>
          </a:xfrm>
          <a:prstGeom prst="rect">
            <a:avLst/>
          </a:prstGeom>
          <a:noFill/>
          <a:ln w="0">
            <a:noFill/>
          </a:ln>
        </p:spPr>
        <p:txBody>
          <a:bodyPr tIns="91440" bIns="91440" anchor="t">
            <a:normAutofit fontScale="77000"/>
          </a:bodyPr>
          <a:p>
            <a:pPr>
              <a:lnSpc>
                <a:spcPct val="100000"/>
              </a:lnSpc>
              <a:buNone/>
              <a:tabLst>
                <a:tab algn="l" pos="0"/>
              </a:tabLst>
            </a:pPr>
            <a:r>
              <a:rPr b="0" lang="en" sz="2800" spc="-1" strike="noStrike">
                <a:solidFill>
                  <a:srgbClr val="ffffff"/>
                </a:solidFill>
                <a:latin typeface="Arial"/>
                <a:ea typeface="Arial"/>
              </a:rPr>
              <a:t>Effortless Development with Google Project IDX</a:t>
            </a:r>
            <a:endParaRPr b="0" lang="en-IE" sz="2800" spc="-1" strike="noStrike">
              <a:latin typeface="Arial"/>
            </a:endParaRPr>
          </a:p>
        </p:txBody>
      </p:sp>
      <p:pic>
        <p:nvPicPr>
          <p:cNvPr id="1114" name="Google Shape;1116;p119" descr=""/>
          <p:cNvPicPr/>
          <p:nvPr/>
        </p:nvPicPr>
        <p:blipFill>
          <a:blip r:embed="rId1"/>
          <a:stretch/>
        </p:blipFill>
        <p:spPr>
          <a:xfrm>
            <a:off x="413280" y="519120"/>
            <a:ext cx="2078280" cy="498600"/>
          </a:xfrm>
          <a:prstGeom prst="rect">
            <a:avLst/>
          </a:prstGeom>
          <a:ln w="0">
            <a:noFill/>
          </a:ln>
        </p:spPr>
      </p:pic>
      <p:sp>
        <p:nvSpPr>
          <p:cNvPr id="1115" name="Google Shape;1117;p119"/>
          <p:cNvSpPr/>
          <p:nvPr/>
        </p:nvSpPr>
        <p:spPr>
          <a:xfrm>
            <a:off x="413280" y="3249000"/>
            <a:ext cx="250056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2500" spc="-1" strike="noStrike">
                <a:solidFill>
                  <a:srgbClr val="b7d432"/>
                </a:solidFill>
                <a:latin typeface="Arial"/>
                <a:ea typeface="Arial"/>
              </a:rPr>
              <a:t>Tom Prior</a:t>
            </a:r>
            <a:endParaRPr b="0" lang="en-IE" sz="2500" spc="-1" strike="noStrike">
              <a:latin typeface="Arial"/>
            </a:endParaRPr>
          </a:p>
        </p:txBody>
      </p:sp>
      <p:grpSp>
        <p:nvGrpSpPr>
          <p:cNvPr id="1116" name="Google Shape;1118;p119"/>
          <p:cNvGrpSpPr/>
          <p:nvPr/>
        </p:nvGrpSpPr>
        <p:grpSpPr>
          <a:xfrm>
            <a:off x="6001200" y="356040"/>
            <a:ext cx="2743200" cy="619560"/>
            <a:chOff x="6001200" y="356040"/>
            <a:chExt cx="2743200" cy="619560"/>
          </a:xfrm>
        </p:grpSpPr>
        <p:pic>
          <p:nvPicPr>
            <p:cNvPr id="1117" name="Google Shape;1119;p119" descr=""/>
            <p:cNvPicPr/>
            <p:nvPr/>
          </p:nvPicPr>
          <p:blipFill>
            <a:blip r:embed="rId2"/>
            <a:stretch/>
          </p:blipFill>
          <p:spPr>
            <a:xfrm>
              <a:off x="6001200" y="356040"/>
              <a:ext cx="619560" cy="619560"/>
            </a:xfrm>
            <a:prstGeom prst="rect">
              <a:avLst/>
            </a:prstGeom>
            <a:ln w="0">
              <a:noFill/>
            </a:ln>
          </p:spPr>
        </p:pic>
        <p:sp>
          <p:nvSpPr>
            <p:cNvPr id="1118" name="Google Shape;1120;p119"/>
            <p:cNvSpPr/>
            <p:nvPr/>
          </p:nvSpPr>
          <p:spPr>
            <a:xfrm>
              <a:off x="6621120" y="38988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
        <p:nvSpPr>
          <p:cNvPr id="1119" name="Google Shape;1121;p119"/>
          <p:cNvSpPr/>
          <p:nvPr/>
        </p:nvSpPr>
        <p:spPr>
          <a:xfrm>
            <a:off x="413280" y="3801600"/>
            <a:ext cx="513540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800" spc="-1" strike="noStrike">
                <a:solidFill>
                  <a:srgbClr val="b7d432"/>
                </a:solidFill>
                <a:latin typeface="Arial"/>
                <a:ea typeface="Arial"/>
              </a:rPr>
              <a:t>Staff Engineer</a:t>
            </a:r>
            <a:endParaRPr b="0" lang="en-IE" sz="1800" spc="-1" strike="noStrike">
              <a:latin typeface="Arial"/>
            </a:endParaRPr>
          </a:p>
        </p:txBody>
      </p:sp>
      <p:sp>
        <p:nvSpPr>
          <p:cNvPr id="1120" name="Google Shape;1122;p119"/>
          <p:cNvSpPr/>
          <p:nvPr/>
        </p:nvSpPr>
        <p:spPr>
          <a:xfrm>
            <a:off x="744120" y="3102480"/>
            <a:ext cx="754920" cy="360"/>
          </a:xfrm>
          <a:custGeom>
            <a:avLst/>
            <a:gdLst/>
            <a:ahLst/>
            <a:rect l="l" t="t" r="r" b="b"/>
            <a:pathLst>
              <a:path w="21600" h="21600">
                <a:moveTo>
                  <a:pt x="0" y="0"/>
                </a:moveTo>
                <a:lnTo>
                  <a:pt x="21600" y="21600"/>
                </a:lnTo>
              </a:path>
            </a:pathLst>
          </a:custGeom>
          <a:noFill/>
          <a:ln w="9525">
            <a:solidFill>
              <a:srgbClr val="eeff41"/>
            </a:solidFill>
            <a:round/>
          </a:ln>
        </p:spPr>
        <p:style>
          <a:lnRef idx="0"/>
          <a:fillRef idx="0"/>
          <a:effectRef idx="0"/>
          <a:fontRef idx="minor"/>
        </p:style>
      </p:sp>
      <p:sp>
        <p:nvSpPr>
          <p:cNvPr id="1121" name="Google Shape;1123;p119"/>
          <p:cNvSpPr/>
          <p:nvPr/>
        </p:nvSpPr>
        <p:spPr>
          <a:xfrm>
            <a:off x="413280" y="3102480"/>
            <a:ext cx="329760" cy="360"/>
          </a:xfrm>
          <a:custGeom>
            <a:avLst/>
            <a:gdLst/>
            <a:ahLst/>
            <a:rect l="l" t="t" r="r" b="b"/>
            <a:pathLst>
              <a:path w="21600" h="21600">
                <a:moveTo>
                  <a:pt x="0" y="0"/>
                </a:moveTo>
                <a:lnTo>
                  <a:pt x="21600" y="21600"/>
                </a:lnTo>
              </a:path>
            </a:pathLst>
          </a:custGeom>
          <a:noFill/>
          <a:ln w="9525">
            <a:solidFill>
              <a:srgbClr val="eeff41"/>
            </a:solidFill>
            <a:prstDash val="dot"/>
            <a:round/>
          </a:ln>
        </p:spPr>
        <p:style>
          <a:lnRef idx="0"/>
          <a:fillRef idx="0"/>
          <a:effectRef idx="0"/>
          <a:fontRef idx="minor"/>
        </p:style>
      </p:sp>
      <p:sp>
        <p:nvSpPr>
          <p:cNvPr id="1122" name="Google Shape;1124;p119"/>
          <p:cNvSpPr/>
          <p:nvPr/>
        </p:nvSpPr>
        <p:spPr>
          <a:xfrm>
            <a:off x="0" y="4756320"/>
            <a:ext cx="9143640" cy="387000"/>
          </a:xfrm>
          <a:prstGeom prst="rect">
            <a:avLst/>
          </a:prstGeom>
          <a:solidFill>
            <a:schemeClr val="accent5"/>
          </a:solidFill>
          <a:ln w="0">
            <a:noFill/>
          </a:ln>
        </p:spPr>
        <p:style>
          <a:lnRef idx="0"/>
          <a:fillRef idx="0"/>
          <a:effectRef idx="0"/>
          <a:fontRef idx="minor"/>
        </p:style>
      </p:sp>
      <p:sp>
        <p:nvSpPr>
          <p:cNvPr id="1123" name="Google Shape;1125;p119"/>
          <p:cNvSpPr/>
          <p:nvPr/>
        </p:nvSpPr>
        <p:spPr>
          <a:xfrm>
            <a:off x="41400" y="4714560"/>
            <a:ext cx="1660680" cy="36396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0" lang="en" sz="1800" spc="-1" strike="noStrike">
                <a:solidFill>
                  <a:srgbClr val="ffffff"/>
                </a:solidFill>
                <a:latin typeface="Arial"/>
                <a:ea typeface="Arial"/>
              </a:rPr>
              <a:t>July 18, 2024</a:t>
            </a:r>
            <a:endParaRPr b="0" lang="en-IE" sz="1800" spc="-1" strike="noStrike">
              <a:latin typeface="Arial"/>
            </a:endParaRPr>
          </a:p>
        </p:txBody>
      </p:sp>
      <p:sp>
        <p:nvSpPr>
          <p:cNvPr id="1124" name="Google Shape;1126;p119"/>
          <p:cNvSpPr/>
          <p:nvPr/>
        </p:nvSpPr>
        <p:spPr>
          <a:xfrm>
            <a:off x="7062840" y="1673280"/>
            <a:ext cx="1523160" cy="1508040"/>
          </a:xfrm>
          <a:prstGeom prst="ellipse">
            <a:avLst/>
          </a:prstGeom>
          <a:blipFill rotWithShape="0">
            <a:blip r:embed="rId3"/>
            <a:srcRect/>
            <a:stretch/>
          </a:blipFill>
          <a:ln w="19050">
            <a:solidFill>
              <a:srgbClr val="b7d43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subTitle"/>
          </p:nvPr>
        </p:nvSpPr>
        <p:spPr>
          <a:xfrm>
            <a:off x="328320" y="1837080"/>
            <a:ext cx="8520120" cy="792360"/>
          </a:xfrm>
          <a:prstGeom prst="rect">
            <a:avLst/>
          </a:prstGeom>
          <a:noFill/>
          <a:ln w="0">
            <a:noFill/>
          </a:ln>
        </p:spPr>
        <p:txBody>
          <a:bodyPr tIns="91440" bIns="91440" anchor="t">
            <a:normAutofit/>
          </a:bodyPr>
          <a:p>
            <a:pPr>
              <a:lnSpc>
                <a:spcPct val="100000"/>
              </a:lnSpc>
              <a:buNone/>
              <a:tabLst>
                <a:tab algn="l" pos="0"/>
              </a:tabLst>
            </a:pPr>
            <a:r>
              <a:rPr b="0" lang="en" sz="2800" spc="-1" strike="noStrike">
                <a:solidFill>
                  <a:srgbClr val="ffffff"/>
                </a:solidFill>
                <a:latin typeface="Arial"/>
                <a:ea typeface="Arial"/>
              </a:rPr>
              <a:t>IAM: Inane Access Management</a:t>
            </a:r>
            <a:endParaRPr b="0" lang="en-IE" sz="2800" spc="-1" strike="noStrike">
              <a:latin typeface="Arial"/>
            </a:endParaRPr>
          </a:p>
        </p:txBody>
      </p:sp>
      <p:pic>
        <p:nvPicPr>
          <p:cNvPr id="1126" name="Google Shape;1132;p120" descr=""/>
          <p:cNvPicPr/>
          <p:nvPr/>
        </p:nvPicPr>
        <p:blipFill>
          <a:blip r:embed="rId1"/>
          <a:stretch/>
        </p:blipFill>
        <p:spPr>
          <a:xfrm>
            <a:off x="413280" y="519120"/>
            <a:ext cx="2078280" cy="498600"/>
          </a:xfrm>
          <a:prstGeom prst="rect">
            <a:avLst/>
          </a:prstGeom>
          <a:ln w="0">
            <a:noFill/>
          </a:ln>
        </p:spPr>
      </p:pic>
      <p:sp>
        <p:nvSpPr>
          <p:cNvPr id="1127" name="Google Shape;1133;p120"/>
          <p:cNvSpPr/>
          <p:nvPr/>
        </p:nvSpPr>
        <p:spPr>
          <a:xfrm>
            <a:off x="311760" y="2321280"/>
            <a:ext cx="855324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800" spc="-1" strike="noStrike">
                <a:solidFill>
                  <a:srgbClr val="adadad"/>
                </a:solidFill>
                <a:latin typeface="Arial"/>
                <a:ea typeface="Arial"/>
              </a:rPr>
              <a:t>Manageable Identity Access Management for Cloud Providers</a:t>
            </a:r>
            <a:endParaRPr b="0" lang="en-IE" sz="1800" spc="-1" strike="noStrike">
              <a:latin typeface="Arial"/>
            </a:endParaRPr>
          </a:p>
        </p:txBody>
      </p:sp>
      <p:sp>
        <p:nvSpPr>
          <p:cNvPr id="1128" name="Google Shape;1134;p120"/>
          <p:cNvSpPr/>
          <p:nvPr/>
        </p:nvSpPr>
        <p:spPr>
          <a:xfrm>
            <a:off x="413280" y="3249000"/>
            <a:ext cx="250056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2500" spc="-1" strike="noStrike">
                <a:solidFill>
                  <a:srgbClr val="b7d432"/>
                </a:solidFill>
                <a:latin typeface="Arial"/>
                <a:ea typeface="Arial"/>
              </a:rPr>
              <a:t>Liam Krewer</a:t>
            </a:r>
            <a:endParaRPr b="0" lang="en-IE" sz="2500" spc="-1" strike="noStrike">
              <a:latin typeface="Arial"/>
            </a:endParaRPr>
          </a:p>
        </p:txBody>
      </p:sp>
      <p:grpSp>
        <p:nvGrpSpPr>
          <p:cNvPr id="1129" name="Google Shape;1135;p120"/>
          <p:cNvGrpSpPr/>
          <p:nvPr/>
        </p:nvGrpSpPr>
        <p:grpSpPr>
          <a:xfrm>
            <a:off x="6001200" y="356040"/>
            <a:ext cx="2743200" cy="619560"/>
            <a:chOff x="6001200" y="356040"/>
            <a:chExt cx="2743200" cy="619560"/>
          </a:xfrm>
        </p:grpSpPr>
        <p:pic>
          <p:nvPicPr>
            <p:cNvPr id="1130" name="Google Shape;1136;p120" descr=""/>
            <p:cNvPicPr/>
            <p:nvPr/>
          </p:nvPicPr>
          <p:blipFill>
            <a:blip r:embed="rId2"/>
            <a:stretch/>
          </p:blipFill>
          <p:spPr>
            <a:xfrm>
              <a:off x="6001200" y="356040"/>
              <a:ext cx="619560" cy="619560"/>
            </a:xfrm>
            <a:prstGeom prst="rect">
              <a:avLst/>
            </a:prstGeom>
            <a:ln w="0">
              <a:noFill/>
            </a:ln>
          </p:spPr>
        </p:pic>
        <p:sp>
          <p:nvSpPr>
            <p:cNvPr id="1131" name="Google Shape;1137;p120"/>
            <p:cNvSpPr/>
            <p:nvPr/>
          </p:nvSpPr>
          <p:spPr>
            <a:xfrm>
              <a:off x="6621120" y="38988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
        <p:nvSpPr>
          <p:cNvPr id="1132" name="Google Shape;1138;p120"/>
          <p:cNvSpPr/>
          <p:nvPr/>
        </p:nvSpPr>
        <p:spPr>
          <a:xfrm>
            <a:off x="413280" y="3801600"/>
            <a:ext cx="513540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800" spc="-1" strike="noStrike">
                <a:solidFill>
                  <a:srgbClr val="b7d432"/>
                </a:solidFill>
                <a:latin typeface="Arial"/>
                <a:ea typeface="Arial"/>
              </a:rPr>
              <a:t>Senior Software Engineer @ FleetOps</a:t>
            </a:r>
            <a:endParaRPr b="0" lang="en-IE" sz="1800" spc="-1" strike="noStrike">
              <a:latin typeface="Arial"/>
            </a:endParaRPr>
          </a:p>
        </p:txBody>
      </p:sp>
      <p:sp>
        <p:nvSpPr>
          <p:cNvPr id="1133" name="Google Shape;1139;p120"/>
          <p:cNvSpPr/>
          <p:nvPr/>
        </p:nvSpPr>
        <p:spPr>
          <a:xfrm>
            <a:off x="744120" y="3102480"/>
            <a:ext cx="754920" cy="360"/>
          </a:xfrm>
          <a:custGeom>
            <a:avLst/>
            <a:gdLst/>
            <a:ahLst/>
            <a:rect l="l" t="t" r="r" b="b"/>
            <a:pathLst>
              <a:path w="21600" h="21600">
                <a:moveTo>
                  <a:pt x="0" y="0"/>
                </a:moveTo>
                <a:lnTo>
                  <a:pt x="21600" y="21600"/>
                </a:lnTo>
              </a:path>
            </a:pathLst>
          </a:custGeom>
          <a:noFill/>
          <a:ln w="9525">
            <a:solidFill>
              <a:srgbClr val="eeff41"/>
            </a:solidFill>
            <a:round/>
          </a:ln>
        </p:spPr>
        <p:style>
          <a:lnRef idx="0"/>
          <a:fillRef idx="0"/>
          <a:effectRef idx="0"/>
          <a:fontRef idx="minor"/>
        </p:style>
      </p:sp>
      <p:sp>
        <p:nvSpPr>
          <p:cNvPr id="1134" name="Google Shape;1140;p120"/>
          <p:cNvSpPr/>
          <p:nvPr/>
        </p:nvSpPr>
        <p:spPr>
          <a:xfrm>
            <a:off x="413280" y="3102480"/>
            <a:ext cx="329760" cy="360"/>
          </a:xfrm>
          <a:custGeom>
            <a:avLst/>
            <a:gdLst/>
            <a:ahLst/>
            <a:rect l="l" t="t" r="r" b="b"/>
            <a:pathLst>
              <a:path w="21600" h="21600">
                <a:moveTo>
                  <a:pt x="0" y="0"/>
                </a:moveTo>
                <a:lnTo>
                  <a:pt x="21600" y="21600"/>
                </a:lnTo>
              </a:path>
            </a:pathLst>
          </a:custGeom>
          <a:noFill/>
          <a:ln w="9525">
            <a:solidFill>
              <a:srgbClr val="eeff41"/>
            </a:solidFill>
            <a:prstDash val="dot"/>
            <a:round/>
          </a:ln>
        </p:spPr>
        <p:style>
          <a:lnRef idx="0"/>
          <a:fillRef idx="0"/>
          <a:effectRef idx="0"/>
          <a:fontRef idx="minor"/>
        </p:style>
      </p:sp>
      <p:sp>
        <p:nvSpPr>
          <p:cNvPr id="1135" name="Google Shape;1141;p120"/>
          <p:cNvSpPr/>
          <p:nvPr/>
        </p:nvSpPr>
        <p:spPr>
          <a:xfrm>
            <a:off x="0" y="4756320"/>
            <a:ext cx="9143640" cy="387000"/>
          </a:xfrm>
          <a:prstGeom prst="rect">
            <a:avLst/>
          </a:prstGeom>
          <a:solidFill>
            <a:schemeClr val="accent5"/>
          </a:solidFill>
          <a:ln w="0">
            <a:noFill/>
          </a:ln>
        </p:spPr>
        <p:style>
          <a:lnRef idx="0"/>
          <a:fillRef idx="0"/>
          <a:effectRef idx="0"/>
          <a:fontRef idx="minor"/>
        </p:style>
      </p:sp>
      <p:sp>
        <p:nvSpPr>
          <p:cNvPr id="1136" name="Google Shape;1142;p120"/>
          <p:cNvSpPr/>
          <p:nvPr/>
        </p:nvSpPr>
        <p:spPr>
          <a:xfrm>
            <a:off x="41400" y="4714560"/>
            <a:ext cx="1660680" cy="36396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0" lang="en" sz="1800" spc="-1" strike="noStrike">
                <a:solidFill>
                  <a:srgbClr val="ffffff"/>
                </a:solidFill>
                <a:latin typeface="Arial"/>
                <a:ea typeface="Arial"/>
              </a:rPr>
              <a:t>July 18, 2024</a:t>
            </a:r>
            <a:endParaRPr b="0" lang="en-IE" sz="1800" spc="-1" strike="noStrike">
              <a:latin typeface="Arial"/>
            </a:endParaRPr>
          </a:p>
        </p:txBody>
      </p:sp>
      <p:sp>
        <p:nvSpPr>
          <p:cNvPr id="1137" name="Google Shape;1143;p120"/>
          <p:cNvSpPr/>
          <p:nvPr/>
        </p:nvSpPr>
        <p:spPr>
          <a:xfrm>
            <a:off x="7062840" y="1673280"/>
            <a:ext cx="1523160" cy="1508040"/>
          </a:xfrm>
          <a:prstGeom prst="ellipse">
            <a:avLst/>
          </a:prstGeom>
          <a:blipFill rotWithShape="0">
            <a:blip r:embed="rId3"/>
            <a:srcRect/>
            <a:stretch/>
          </a:blipFill>
          <a:ln w="19050">
            <a:solidFill>
              <a:srgbClr val="b7d43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2400" spc="-1" strike="noStrike">
                <a:solidFill>
                  <a:srgbClr val="efefef"/>
                </a:solidFill>
                <a:latin typeface="Arial"/>
                <a:ea typeface="Arial"/>
              </a:rPr>
              <a:t>What is it?</a:t>
            </a:r>
            <a:endParaRPr b="0" lang="en-IE" sz="2400" spc="-1" strike="noStrike">
              <a:solidFill>
                <a:srgbClr val="000000"/>
              </a:solidFill>
              <a:latin typeface="Arial"/>
            </a:endParaRPr>
          </a:p>
        </p:txBody>
      </p:sp>
      <p:sp>
        <p:nvSpPr>
          <p:cNvPr id="1139" name="PlaceHolder 2"/>
          <p:cNvSpPr>
            <a:spLocks noGrp="1"/>
          </p:cNvSpPr>
          <p:nvPr>
            <p:ph type="title"/>
          </p:nvPr>
        </p:nvSpPr>
        <p:spPr>
          <a:xfrm>
            <a:off x="311760" y="144216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Identity Access Management</a:t>
            </a:r>
            <a:endParaRPr b="0" lang="en-IE" sz="3600" spc="-1" strike="noStrike">
              <a:solidFill>
                <a:srgbClr val="000000"/>
              </a:solidFill>
              <a:latin typeface="Arial"/>
            </a:endParaRPr>
          </a:p>
        </p:txBody>
      </p:sp>
      <p:sp>
        <p:nvSpPr>
          <p:cNvPr id="1140" name="Google Shape;1150;p121"/>
          <p:cNvSpPr/>
          <p:nvPr/>
        </p:nvSpPr>
        <p:spPr>
          <a:xfrm>
            <a:off x="4720320" y="230040"/>
            <a:ext cx="3657240" cy="461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311760" y="2664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A brief History of IAM</a:t>
            </a:r>
            <a:endParaRPr b="0" lang="en-IE" sz="3600" spc="-1" strike="noStrike">
              <a:solidFill>
                <a:srgbClr val="000000"/>
              </a:solidFill>
              <a:latin typeface="Arial"/>
            </a:endParaRPr>
          </a:p>
        </p:txBody>
      </p:sp>
      <p:sp>
        <p:nvSpPr>
          <p:cNvPr id="1142" name="Google Shape;1156;p122"/>
          <p:cNvSpPr/>
          <p:nvPr/>
        </p:nvSpPr>
        <p:spPr>
          <a:xfrm>
            <a:off x="1057680" y="1461240"/>
            <a:ext cx="360" cy="2617560"/>
          </a:xfrm>
          <a:custGeom>
            <a:avLst/>
            <a:gdLst/>
            <a:ahLst/>
            <a:rect l="l" t="t" r="r" b="b"/>
            <a:pathLst>
              <a:path w="21600" h="21600">
                <a:moveTo>
                  <a:pt x="0" y="0"/>
                </a:moveTo>
                <a:lnTo>
                  <a:pt x="21600" y="21600"/>
                </a:lnTo>
              </a:path>
            </a:pathLst>
          </a:custGeom>
          <a:noFill/>
          <a:ln w="152400">
            <a:solidFill>
              <a:srgbClr val="adadad"/>
            </a:solidFill>
            <a:round/>
          </a:ln>
        </p:spPr>
        <p:style>
          <a:lnRef idx="0"/>
          <a:fillRef idx="0"/>
          <a:effectRef idx="0"/>
          <a:fontRef idx="minor"/>
        </p:style>
      </p:sp>
      <p:sp>
        <p:nvSpPr>
          <p:cNvPr id="1143" name="Google Shape;1157;p122"/>
          <p:cNvSpPr/>
          <p:nvPr/>
        </p:nvSpPr>
        <p:spPr>
          <a:xfrm>
            <a:off x="873720" y="1348920"/>
            <a:ext cx="367920" cy="367920"/>
          </a:xfrm>
          <a:prstGeom prst="ellipse">
            <a:avLst/>
          </a:prstGeom>
          <a:solidFill>
            <a:schemeClr val="lt2"/>
          </a:solidFill>
          <a:ln w="0">
            <a:noFill/>
          </a:ln>
        </p:spPr>
        <p:style>
          <a:lnRef idx="0"/>
          <a:fillRef idx="0"/>
          <a:effectRef idx="0"/>
          <a:fontRef idx="minor"/>
        </p:style>
      </p:sp>
      <p:sp>
        <p:nvSpPr>
          <p:cNvPr id="1144" name="Google Shape;1158;p122"/>
          <p:cNvSpPr/>
          <p:nvPr/>
        </p:nvSpPr>
        <p:spPr>
          <a:xfrm>
            <a:off x="1446480" y="1348920"/>
            <a:ext cx="6789600" cy="3404520"/>
          </a:xfrm>
          <a:prstGeom prst="rect">
            <a:avLst/>
          </a:prstGeom>
          <a:noFill/>
          <a:ln w="0">
            <a:noFill/>
          </a:ln>
        </p:spPr>
        <p:style>
          <a:lnRef idx="0"/>
          <a:fillRef idx="0"/>
          <a:effectRef idx="0"/>
          <a:fontRef idx="minor"/>
        </p:style>
        <p:txBody>
          <a:bodyPr tIns="91440" bIns="91440" anchor="t">
            <a:noAutofit/>
          </a:bodyPr>
          <a:p>
            <a:pPr>
              <a:lnSpc>
                <a:spcPct val="115000"/>
              </a:lnSpc>
              <a:buNone/>
              <a:tabLst>
                <a:tab algn="l" pos="0"/>
              </a:tabLst>
            </a:pPr>
            <a:r>
              <a:rPr b="0" lang="en" sz="1800" spc="-1" strike="noStrike">
                <a:solidFill>
                  <a:srgbClr val="adadad"/>
                </a:solidFill>
                <a:latin typeface="Arial"/>
                <a:ea typeface="Arial"/>
              </a:rPr>
              <a:t>1961      CTSS (Compatible Time Sharing System)</a:t>
            </a:r>
            <a:endParaRPr b="0" lang="en-IE" sz="1800" spc="-1" strike="noStrike">
              <a:latin typeface="Arial"/>
            </a:endParaRPr>
          </a:p>
          <a:p>
            <a:pPr>
              <a:lnSpc>
                <a:spcPct val="115000"/>
              </a:lnSpc>
              <a:buNone/>
              <a:tabLst>
                <a:tab algn="l" pos="0"/>
              </a:tabLst>
            </a:pPr>
            <a:endParaRPr b="0" lang="en-IE" sz="1800" spc="-1" strike="noStrike">
              <a:latin typeface="Arial"/>
            </a:endParaRPr>
          </a:p>
          <a:p>
            <a:pPr>
              <a:lnSpc>
                <a:spcPct val="115000"/>
              </a:lnSpc>
              <a:buNone/>
              <a:tabLst>
                <a:tab algn="l" pos="0"/>
              </a:tabLst>
            </a:pPr>
            <a:r>
              <a:rPr b="0" lang="en" sz="1800" spc="-1" strike="noStrike">
                <a:solidFill>
                  <a:srgbClr val="adadad"/>
                </a:solidFill>
                <a:latin typeface="Arial"/>
                <a:ea typeface="Arial"/>
              </a:rPr>
              <a:t>1988      Kerberos </a:t>
            </a:r>
            <a:endParaRPr b="0" lang="en-IE" sz="1800" spc="-1" strike="noStrike">
              <a:latin typeface="Arial"/>
            </a:endParaRPr>
          </a:p>
          <a:p>
            <a:pPr>
              <a:lnSpc>
                <a:spcPct val="115000"/>
              </a:lnSpc>
              <a:buNone/>
              <a:tabLst>
                <a:tab algn="l" pos="0"/>
              </a:tabLst>
            </a:pPr>
            <a:endParaRPr b="0" lang="en-IE" sz="1800" spc="-1" strike="noStrike">
              <a:latin typeface="Arial"/>
            </a:endParaRPr>
          </a:p>
          <a:p>
            <a:pPr>
              <a:lnSpc>
                <a:spcPct val="115000"/>
              </a:lnSpc>
              <a:buNone/>
              <a:tabLst>
                <a:tab algn="l" pos="0"/>
              </a:tabLst>
            </a:pPr>
            <a:r>
              <a:rPr b="0" lang="en" sz="1800" spc="-1" strike="noStrike">
                <a:solidFill>
                  <a:srgbClr val="adadad"/>
                </a:solidFill>
                <a:latin typeface="Arial"/>
                <a:ea typeface="Arial"/>
              </a:rPr>
              <a:t>1993      LDAP (Lightweight Directory Access Protocol)</a:t>
            </a:r>
            <a:endParaRPr b="0" lang="en-IE" sz="1800" spc="-1" strike="noStrike">
              <a:latin typeface="Arial"/>
            </a:endParaRPr>
          </a:p>
          <a:p>
            <a:pPr>
              <a:lnSpc>
                <a:spcPct val="115000"/>
              </a:lnSpc>
              <a:buNone/>
              <a:tabLst>
                <a:tab algn="l" pos="0"/>
              </a:tabLst>
            </a:pPr>
            <a:endParaRPr b="0" lang="en-IE" sz="1800" spc="-1" strike="noStrike">
              <a:latin typeface="Arial"/>
            </a:endParaRPr>
          </a:p>
          <a:p>
            <a:pPr>
              <a:lnSpc>
                <a:spcPct val="115000"/>
              </a:lnSpc>
              <a:buNone/>
              <a:tabLst>
                <a:tab algn="l" pos="0"/>
              </a:tabLst>
            </a:pPr>
            <a:r>
              <a:rPr b="0" lang="en" sz="1800" spc="-1" strike="noStrike">
                <a:solidFill>
                  <a:srgbClr val="adadad"/>
                </a:solidFill>
                <a:latin typeface="Arial"/>
                <a:ea typeface="Arial"/>
              </a:rPr>
              <a:t>1999      Active Directory</a:t>
            </a:r>
            <a:endParaRPr b="0" lang="en-IE" sz="1800" spc="-1" strike="noStrike">
              <a:latin typeface="Arial"/>
            </a:endParaRPr>
          </a:p>
          <a:p>
            <a:pPr>
              <a:lnSpc>
                <a:spcPct val="115000"/>
              </a:lnSpc>
              <a:buNone/>
              <a:tabLst>
                <a:tab algn="l" pos="0"/>
              </a:tabLst>
            </a:pPr>
            <a:endParaRPr b="0" lang="en-IE" sz="1800" spc="-1" strike="noStrike">
              <a:latin typeface="Arial"/>
            </a:endParaRPr>
          </a:p>
          <a:p>
            <a:pPr>
              <a:lnSpc>
                <a:spcPct val="115000"/>
              </a:lnSpc>
              <a:buNone/>
              <a:tabLst>
                <a:tab algn="l" pos="0"/>
              </a:tabLst>
            </a:pPr>
            <a:r>
              <a:rPr b="0" lang="en" sz="1800" spc="-1" strike="noStrike">
                <a:solidFill>
                  <a:srgbClr val="adadad"/>
                </a:solidFill>
                <a:latin typeface="Arial"/>
                <a:ea typeface="Arial"/>
              </a:rPr>
              <a:t>2011      AWS IAM</a:t>
            </a:r>
            <a:endParaRPr b="0" lang="en-IE" sz="1800" spc="-1" strike="noStrike">
              <a:latin typeface="Arial"/>
            </a:endParaRPr>
          </a:p>
          <a:p>
            <a:pPr>
              <a:lnSpc>
                <a:spcPct val="115000"/>
              </a:lnSpc>
              <a:buNone/>
              <a:tabLst>
                <a:tab algn="l" pos="0"/>
              </a:tabLst>
            </a:pPr>
            <a:endParaRPr b="0" lang="en-IE" sz="1800" spc="-1" strike="noStrike">
              <a:latin typeface="Arial"/>
            </a:endParaRPr>
          </a:p>
        </p:txBody>
      </p:sp>
      <p:sp>
        <p:nvSpPr>
          <p:cNvPr id="1145" name="Google Shape;1159;p122"/>
          <p:cNvSpPr/>
          <p:nvPr/>
        </p:nvSpPr>
        <p:spPr>
          <a:xfrm>
            <a:off x="873720" y="1957680"/>
            <a:ext cx="367920" cy="367920"/>
          </a:xfrm>
          <a:prstGeom prst="ellipse">
            <a:avLst/>
          </a:prstGeom>
          <a:solidFill>
            <a:schemeClr val="lt2"/>
          </a:solidFill>
          <a:ln w="0">
            <a:noFill/>
          </a:ln>
        </p:spPr>
        <p:style>
          <a:lnRef idx="0"/>
          <a:fillRef idx="0"/>
          <a:effectRef idx="0"/>
          <a:fontRef idx="minor"/>
        </p:style>
      </p:sp>
      <p:sp>
        <p:nvSpPr>
          <p:cNvPr id="1146" name="Google Shape;1160;p122"/>
          <p:cNvSpPr/>
          <p:nvPr/>
        </p:nvSpPr>
        <p:spPr>
          <a:xfrm>
            <a:off x="873720" y="2638440"/>
            <a:ext cx="367920" cy="367920"/>
          </a:xfrm>
          <a:prstGeom prst="ellipse">
            <a:avLst/>
          </a:prstGeom>
          <a:solidFill>
            <a:schemeClr val="lt2"/>
          </a:solidFill>
          <a:ln w="0">
            <a:noFill/>
          </a:ln>
        </p:spPr>
        <p:style>
          <a:lnRef idx="0"/>
          <a:fillRef idx="0"/>
          <a:effectRef idx="0"/>
          <a:fontRef idx="minor"/>
        </p:style>
      </p:sp>
      <p:sp>
        <p:nvSpPr>
          <p:cNvPr id="1147" name="Google Shape;1161;p122"/>
          <p:cNvSpPr/>
          <p:nvPr/>
        </p:nvSpPr>
        <p:spPr>
          <a:xfrm>
            <a:off x="873720" y="3319200"/>
            <a:ext cx="367920" cy="367920"/>
          </a:xfrm>
          <a:prstGeom prst="ellipse">
            <a:avLst/>
          </a:prstGeom>
          <a:solidFill>
            <a:schemeClr val="lt2"/>
          </a:solidFill>
          <a:ln w="0">
            <a:noFill/>
          </a:ln>
        </p:spPr>
        <p:style>
          <a:lnRef idx="0"/>
          <a:fillRef idx="0"/>
          <a:effectRef idx="0"/>
          <a:fontRef idx="minor"/>
        </p:style>
      </p:sp>
      <p:sp>
        <p:nvSpPr>
          <p:cNvPr id="1148" name="Google Shape;1162;p122"/>
          <p:cNvSpPr/>
          <p:nvPr/>
        </p:nvSpPr>
        <p:spPr>
          <a:xfrm>
            <a:off x="873720" y="3931920"/>
            <a:ext cx="367920" cy="367920"/>
          </a:xfrm>
          <a:prstGeom prst="ellipse">
            <a:avLst/>
          </a:prstGeom>
          <a:solidFill>
            <a:schemeClr val="lt2"/>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title"/>
          </p:nvPr>
        </p:nvSpPr>
        <p:spPr>
          <a:xfrm>
            <a:off x="311760" y="186444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IAM in Cloud Services</a:t>
            </a:r>
            <a:endParaRPr b="0" lang="en-IE" sz="3600" spc="-1" strike="noStrike">
              <a:solidFill>
                <a:srgbClr val="000000"/>
              </a:solidFill>
              <a:latin typeface="Arial"/>
            </a:endParaRPr>
          </a:p>
        </p:txBody>
      </p:sp>
      <p:pic>
        <p:nvPicPr>
          <p:cNvPr id="1150" name="Google Shape;1168;p123" descr=""/>
          <p:cNvPicPr/>
          <p:nvPr/>
        </p:nvPicPr>
        <p:blipFill>
          <a:blip r:embed="rId1"/>
          <a:stretch/>
        </p:blipFill>
        <p:spPr>
          <a:xfrm>
            <a:off x="4402080" y="3562920"/>
            <a:ext cx="1922040" cy="1011240"/>
          </a:xfrm>
          <a:prstGeom prst="rect">
            <a:avLst/>
          </a:prstGeom>
          <a:ln w="0">
            <a:noFill/>
          </a:ln>
        </p:spPr>
      </p:pic>
      <p:pic>
        <p:nvPicPr>
          <p:cNvPr id="1151" name="Google Shape;1169;p123" descr=""/>
          <p:cNvPicPr/>
          <p:nvPr/>
        </p:nvPicPr>
        <p:blipFill>
          <a:blip r:embed="rId2"/>
          <a:stretch/>
        </p:blipFill>
        <p:spPr>
          <a:xfrm>
            <a:off x="189000" y="2995200"/>
            <a:ext cx="1922040" cy="960840"/>
          </a:xfrm>
          <a:prstGeom prst="rect">
            <a:avLst/>
          </a:prstGeom>
          <a:ln w="0">
            <a:noFill/>
          </a:ln>
        </p:spPr>
      </p:pic>
      <p:pic>
        <p:nvPicPr>
          <p:cNvPr id="1152" name="Google Shape;1170;p123" descr=""/>
          <p:cNvPicPr/>
          <p:nvPr/>
        </p:nvPicPr>
        <p:blipFill>
          <a:blip r:embed="rId3"/>
          <a:stretch/>
        </p:blipFill>
        <p:spPr>
          <a:xfrm>
            <a:off x="6734880" y="3048120"/>
            <a:ext cx="2193840" cy="1011240"/>
          </a:xfrm>
          <a:prstGeom prst="rect">
            <a:avLst/>
          </a:prstGeom>
          <a:ln w="0">
            <a:noFill/>
          </a:ln>
        </p:spPr>
      </p:pic>
      <p:pic>
        <p:nvPicPr>
          <p:cNvPr id="1153" name="Google Shape;1171;p123" descr=""/>
          <p:cNvPicPr/>
          <p:nvPr/>
        </p:nvPicPr>
        <p:blipFill>
          <a:blip r:embed="rId4"/>
          <a:stretch/>
        </p:blipFill>
        <p:spPr>
          <a:xfrm>
            <a:off x="404280" y="614520"/>
            <a:ext cx="1839240" cy="960840"/>
          </a:xfrm>
          <a:prstGeom prst="rect">
            <a:avLst/>
          </a:prstGeom>
          <a:ln w="0">
            <a:noFill/>
          </a:ln>
        </p:spPr>
      </p:pic>
      <p:pic>
        <p:nvPicPr>
          <p:cNvPr id="1154" name="Google Shape;1172;p123" descr=""/>
          <p:cNvPicPr/>
          <p:nvPr/>
        </p:nvPicPr>
        <p:blipFill>
          <a:blip r:embed="rId5"/>
          <a:stretch/>
        </p:blipFill>
        <p:spPr>
          <a:xfrm>
            <a:off x="4572000" y="-317880"/>
            <a:ext cx="1922040" cy="1922040"/>
          </a:xfrm>
          <a:prstGeom prst="rect">
            <a:avLst/>
          </a:prstGeom>
          <a:ln w="0">
            <a:noFill/>
          </a:ln>
        </p:spPr>
      </p:pic>
      <p:pic>
        <p:nvPicPr>
          <p:cNvPr id="1155" name="Google Shape;1173;p123" descr=""/>
          <p:cNvPicPr/>
          <p:nvPr/>
        </p:nvPicPr>
        <p:blipFill>
          <a:blip r:embed="rId6"/>
          <a:stretch/>
        </p:blipFill>
        <p:spPr>
          <a:xfrm>
            <a:off x="6324480" y="1005480"/>
            <a:ext cx="2559960" cy="516960"/>
          </a:xfrm>
          <a:prstGeom prst="rect">
            <a:avLst/>
          </a:prstGeom>
          <a:ln w="0">
            <a:noFill/>
          </a:ln>
        </p:spPr>
      </p:pic>
      <p:pic>
        <p:nvPicPr>
          <p:cNvPr id="1156" name="Google Shape;1174;p123" descr=""/>
          <p:cNvPicPr/>
          <p:nvPr/>
        </p:nvPicPr>
        <p:blipFill>
          <a:blip r:embed="rId7"/>
          <a:stretch/>
        </p:blipFill>
        <p:spPr>
          <a:xfrm>
            <a:off x="2413800" y="-102240"/>
            <a:ext cx="1987560" cy="1490760"/>
          </a:xfrm>
          <a:prstGeom prst="rect">
            <a:avLst/>
          </a:prstGeom>
          <a:ln w="0">
            <a:noFill/>
          </a:ln>
        </p:spPr>
      </p:pic>
      <p:pic>
        <p:nvPicPr>
          <p:cNvPr id="1157" name="Google Shape;1175;p123" descr=""/>
          <p:cNvPicPr/>
          <p:nvPr/>
        </p:nvPicPr>
        <p:blipFill>
          <a:blip r:embed="rId8"/>
          <a:stretch/>
        </p:blipFill>
        <p:spPr>
          <a:xfrm>
            <a:off x="2243880" y="3637080"/>
            <a:ext cx="1682280" cy="12625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title"/>
          </p:nvPr>
        </p:nvSpPr>
        <p:spPr>
          <a:xfrm>
            <a:off x="311760" y="297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Core Concepts</a:t>
            </a:r>
            <a:endParaRPr b="0" lang="en-IE" sz="3600" spc="-1" strike="noStrike">
              <a:solidFill>
                <a:srgbClr val="000000"/>
              </a:solidFill>
              <a:latin typeface="Arial"/>
            </a:endParaRPr>
          </a:p>
        </p:txBody>
      </p:sp>
      <p:sp>
        <p:nvSpPr>
          <p:cNvPr id="1159" name="Google Shape;1181;p124"/>
          <p:cNvSpPr/>
          <p:nvPr/>
        </p:nvSpPr>
        <p:spPr>
          <a:xfrm>
            <a:off x="3471120" y="1328400"/>
            <a:ext cx="2279880" cy="2852640"/>
          </a:xfrm>
          <a:prstGeom prst="rect">
            <a:avLst/>
          </a:prstGeom>
          <a:noFill/>
          <a:ln w="0">
            <a:noFill/>
          </a:ln>
        </p:spPr>
        <p:style>
          <a:lnRef idx="0"/>
          <a:fillRef idx="0"/>
          <a:effectRef idx="0"/>
          <a:fontRef idx="minor"/>
        </p:style>
        <p:txBody>
          <a:bodyPr tIns="91440" bIns="91440" anchor="t">
            <a:noAutofit/>
          </a:bodyPr>
          <a:p>
            <a:pPr>
              <a:lnSpc>
                <a:spcPct val="150000"/>
              </a:lnSpc>
              <a:buNone/>
              <a:tabLst>
                <a:tab algn="l" pos="0"/>
              </a:tabLst>
            </a:pPr>
            <a:endParaRPr b="0" lang="en-IE" sz="1800" spc="-1" strike="noStrike">
              <a:latin typeface="Arial"/>
            </a:endParaRPr>
          </a:p>
          <a:p>
            <a:pPr marL="457200" indent="-343080">
              <a:lnSpc>
                <a:spcPct val="150000"/>
              </a:lnSpc>
              <a:buClr>
                <a:srgbClr val="adadad"/>
              </a:buClr>
              <a:buFont typeface="Arial"/>
              <a:buChar char="●"/>
              <a:tabLst>
                <a:tab algn="l" pos="0"/>
              </a:tabLst>
            </a:pPr>
            <a:r>
              <a:rPr b="0" lang="en" sz="1800" spc="-1" strike="noStrike">
                <a:solidFill>
                  <a:srgbClr val="adadad"/>
                </a:solidFill>
                <a:latin typeface="Arial"/>
                <a:ea typeface="Arial"/>
              </a:rPr>
              <a:t>Users</a:t>
            </a:r>
            <a:endParaRPr b="0" lang="en-IE" sz="1800" spc="-1" strike="noStrike">
              <a:latin typeface="Arial"/>
            </a:endParaRPr>
          </a:p>
          <a:p>
            <a:pPr marL="457200" indent="-343080">
              <a:lnSpc>
                <a:spcPct val="150000"/>
              </a:lnSpc>
              <a:buClr>
                <a:srgbClr val="adadad"/>
              </a:buClr>
              <a:buFont typeface="Arial"/>
              <a:buChar char="●"/>
              <a:tabLst>
                <a:tab algn="l" pos="0"/>
              </a:tabLst>
            </a:pPr>
            <a:r>
              <a:rPr b="0" lang="en" sz="1800" spc="-1" strike="noStrike">
                <a:solidFill>
                  <a:srgbClr val="adadad"/>
                </a:solidFill>
                <a:latin typeface="Arial"/>
                <a:ea typeface="Arial"/>
              </a:rPr>
              <a:t>Authentication</a:t>
            </a:r>
            <a:endParaRPr b="0" lang="en-IE" sz="1800" spc="-1" strike="noStrike">
              <a:latin typeface="Arial"/>
            </a:endParaRPr>
          </a:p>
          <a:p>
            <a:pPr marL="457200" indent="-343080">
              <a:lnSpc>
                <a:spcPct val="150000"/>
              </a:lnSpc>
              <a:buClr>
                <a:srgbClr val="adadad"/>
              </a:buClr>
              <a:buFont typeface="Arial"/>
              <a:buChar char="●"/>
              <a:tabLst>
                <a:tab algn="l" pos="0"/>
              </a:tabLst>
            </a:pPr>
            <a:r>
              <a:rPr b="0" lang="en" sz="1800" spc="-1" strike="noStrike">
                <a:solidFill>
                  <a:srgbClr val="adadad"/>
                </a:solidFill>
                <a:latin typeface="Arial"/>
                <a:ea typeface="Arial"/>
              </a:rPr>
              <a:t>Authorization</a:t>
            </a:r>
            <a:endParaRPr b="0" lang="en-IE" sz="1800" spc="-1" strike="noStrike">
              <a:latin typeface="Arial"/>
            </a:endParaRPr>
          </a:p>
          <a:p>
            <a:pPr marL="457200" indent="-343080">
              <a:lnSpc>
                <a:spcPct val="150000"/>
              </a:lnSpc>
              <a:buClr>
                <a:srgbClr val="adadad"/>
              </a:buClr>
              <a:buFont typeface="Arial"/>
              <a:buChar char="●"/>
              <a:tabLst>
                <a:tab algn="l" pos="0"/>
              </a:tabLst>
            </a:pPr>
            <a:r>
              <a:rPr b="0" lang="en" sz="1800" spc="-1" strike="noStrike">
                <a:solidFill>
                  <a:srgbClr val="adadad"/>
                </a:solidFill>
                <a:latin typeface="Arial"/>
                <a:ea typeface="Arial"/>
              </a:rPr>
              <a:t>Management</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title"/>
          </p:nvPr>
        </p:nvSpPr>
        <p:spPr>
          <a:xfrm>
            <a:off x="311760" y="297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But wait, there’s more</a:t>
            </a:r>
            <a:endParaRPr b="0" lang="en-IE" sz="3600" spc="-1" strike="noStrike">
              <a:solidFill>
                <a:srgbClr val="000000"/>
              </a:solidFill>
              <a:latin typeface="Arial"/>
            </a:endParaRPr>
          </a:p>
        </p:txBody>
      </p:sp>
      <p:sp>
        <p:nvSpPr>
          <p:cNvPr id="1161" name="Google Shape;1187;p125"/>
          <p:cNvSpPr/>
          <p:nvPr/>
        </p:nvSpPr>
        <p:spPr>
          <a:xfrm>
            <a:off x="1708560" y="2032920"/>
            <a:ext cx="1636560" cy="5328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2300" spc="-1" strike="noStrike">
                <a:solidFill>
                  <a:srgbClr val="ffffff"/>
                </a:solidFill>
                <a:latin typeface="Arial"/>
                <a:ea typeface="Arial"/>
              </a:rPr>
              <a:t>Identity </a:t>
            </a:r>
            <a:endParaRPr b="0" lang="en-IE" sz="2300" spc="-1" strike="noStrike">
              <a:latin typeface="Arial"/>
            </a:endParaRPr>
          </a:p>
        </p:txBody>
      </p:sp>
      <p:sp>
        <p:nvSpPr>
          <p:cNvPr id="1162" name="Google Shape;1188;p125"/>
          <p:cNvSpPr/>
          <p:nvPr/>
        </p:nvSpPr>
        <p:spPr>
          <a:xfrm>
            <a:off x="548640" y="1933560"/>
            <a:ext cx="93708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Groups </a:t>
            </a:r>
            <a:endParaRPr b="0" lang="en-IE" sz="1800" spc="-1" strike="noStrike">
              <a:latin typeface="Arial"/>
            </a:endParaRPr>
          </a:p>
        </p:txBody>
      </p:sp>
      <p:sp>
        <p:nvSpPr>
          <p:cNvPr id="1163" name="Google Shape;1189;p125"/>
          <p:cNvSpPr/>
          <p:nvPr/>
        </p:nvSpPr>
        <p:spPr>
          <a:xfrm>
            <a:off x="3151440" y="2185920"/>
            <a:ext cx="123408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Users </a:t>
            </a:r>
            <a:endParaRPr b="0" lang="en-IE" sz="1800" spc="-1" strike="noStrike">
              <a:latin typeface="Arial"/>
            </a:endParaRPr>
          </a:p>
        </p:txBody>
      </p:sp>
      <p:sp>
        <p:nvSpPr>
          <p:cNvPr id="1164" name="Google Shape;1190;p125"/>
          <p:cNvSpPr/>
          <p:nvPr/>
        </p:nvSpPr>
        <p:spPr>
          <a:xfrm>
            <a:off x="2940480" y="1662120"/>
            <a:ext cx="78156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Roles </a:t>
            </a:r>
            <a:endParaRPr b="0" lang="en-IE" sz="1800" spc="-1" strike="noStrike">
              <a:latin typeface="Arial"/>
            </a:endParaRPr>
          </a:p>
        </p:txBody>
      </p:sp>
      <p:sp>
        <p:nvSpPr>
          <p:cNvPr id="1165" name="Google Shape;1191;p125"/>
          <p:cNvSpPr/>
          <p:nvPr/>
        </p:nvSpPr>
        <p:spPr>
          <a:xfrm>
            <a:off x="1051920" y="1355040"/>
            <a:ext cx="201456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Service Accounts</a:t>
            </a:r>
            <a:endParaRPr b="0" lang="en-IE" sz="1800" spc="-1" strike="noStrike">
              <a:latin typeface="Arial"/>
            </a:endParaRPr>
          </a:p>
        </p:txBody>
      </p:sp>
      <p:sp>
        <p:nvSpPr>
          <p:cNvPr id="1166" name="Google Shape;1192;p125"/>
          <p:cNvSpPr/>
          <p:nvPr/>
        </p:nvSpPr>
        <p:spPr>
          <a:xfrm>
            <a:off x="6265440" y="2384640"/>
            <a:ext cx="2108520" cy="91404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2400" spc="-1" strike="noStrike">
                <a:solidFill>
                  <a:srgbClr val="ffffff"/>
                </a:solidFill>
                <a:latin typeface="Arial"/>
                <a:ea typeface="Arial"/>
              </a:rPr>
              <a:t>Access Perimeters</a:t>
            </a:r>
            <a:endParaRPr b="0" lang="en-IE" sz="2400" spc="-1" strike="noStrike">
              <a:latin typeface="Arial"/>
            </a:endParaRPr>
          </a:p>
        </p:txBody>
      </p:sp>
      <p:sp>
        <p:nvSpPr>
          <p:cNvPr id="1167" name="Google Shape;1193;p125"/>
          <p:cNvSpPr/>
          <p:nvPr/>
        </p:nvSpPr>
        <p:spPr>
          <a:xfrm>
            <a:off x="6167160" y="1847880"/>
            <a:ext cx="10026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Tagging </a:t>
            </a:r>
            <a:endParaRPr b="0" lang="en-IE" sz="1800" spc="-1" strike="noStrike">
              <a:latin typeface="Arial"/>
            </a:endParaRPr>
          </a:p>
        </p:txBody>
      </p:sp>
      <p:sp>
        <p:nvSpPr>
          <p:cNvPr id="1168" name="Google Shape;1194;p125"/>
          <p:cNvSpPr/>
          <p:nvPr/>
        </p:nvSpPr>
        <p:spPr>
          <a:xfrm>
            <a:off x="770040" y="2492640"/>
            <a:ext cx="12942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Resources</a:t>
            </a:r>
            <a:endParaRPr b="0" lang="en-IE" sz="1800" spc="-1" strike="noStrike">
              <a:latin typeface="Arial"/>
            </a:endParaRPr>
          </a:p>
        </p:txBody>
      </p:sp>
      <p:sp>
        <p:nvSpPr>
          <p:cNvPr id="1169" name="Google Shape;1195;p125"/>
          <p:cNvSpPr/>
          <p:nvPr/>
        </p:nvSpPr>
        <p:spPr>
          <a:xfrm>
            <a:off x="5905080" y="3382920"/>
            <a:ext cx="136116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Resources</a:t>
            </a:r>
            <a:endParaRPr b="0" lang="en-IE" sz="1800" spc="-1" strike="noStrike">
              <a:latin typeface="Arial"/>
            </a:endParaRPr>
          </a:p>
        </p:txBody>
      </p:sp>
      <p:sp>
        <p:nvSpPr>
          <p:cNvPr id="1170" name="Google Shape;1196;p125"/>
          <p:cNvSpPr/>
          <p:nvPr/>
        </p:nvSpPr>
        <p:spPr>
          <a:xfrm>
            <a:off x="7602480" y="3308040"/>
            <a:ext cx="136116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Network</a:t>
            </a:r>
            <a:endParaRPr b="0" lang="en-IE" sz="1800" spc="-1" strike="noStrike">
              <a:latin typeface="Arial"/>
            </a:endParaRPr>
          </a:p>
        </p:txBody>
      </p:sp>
      <p:sp>
        <p:nvSpPr>
          <p:cNvPr id="1171" name="Google Shape;1197;p125"/>
          <p:cNvSpPr/>
          <p:nvPr/>
        </p:nvSpPr>
        <p:spPr>
          <a:xfrm>
            <a:off x="7862040" y="2071440"/>
            <a:ext cx="10026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Time</a:t>
            </a:r>
            <a:endParaRPr b="0" lang="en-IE" sz="1800" spc="-1" strike="noStrike">
              <a:latin typeface="Arial"/>
            </a:endParaRPr>
          </a:p>
        </p:txBody>
      </p:sp>
      <p:sp>
        <p:nvSpPr>
          <p:cNvPr id="1172" name="Google Shape;1198;p125"/>
          <p:cNvSpPr/>
          <p:nvPr/>
        </p:nvSpPr>
        <p:spPr>
          <a:xfrm>
            <a:off x="2277000" y="3945960"/>
            <a:ext cx="2108520" cy="53280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 sz="2300" spc="-1" strike="noStrike">
                <a:solidFill>
                  <a:srgbClr val="ffffff"/>
                </a:solidFill>
                <a:latin typeface="Arial"/>
                <a:ea typeface="Arial"/>
              </a:rPr>
              <a:t>Permissions</a:t>
            </a:r>
            <a:endParaRPr b="0" lang="en-IE" sz="2300" spc="-1" strike="noStrike">
              <a:latin typeface="Arial"/>
            </a:endParaRPr>
          </a:p>
        </p:txBody>
      </p:sp>
      <p:sp>
        <p:nvSpPr>
          <p:cNvPr id="1173" name="Google Shape;1199;p125"/>
          <p:cNvSpPr/>
          <p:nvPr/>
        </p:nvSpPr>
        <p:spPr>
          <a:xfrm>
            <a:off x="1905120" y="3466080"/>
            <a:ext cx="108792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Actions</a:t>
            </a:r>
            <a:endParaRPr b="0" lang="en-IE" sz="1800" spc="-1" strike="noStrike">
              <a:latin typeface="Arial"/>
            </a:endParaRPr>
          </a:p>
        </p:txBody>
      </p:sp>
      <p:sp>
        <p:nvSpPr>
          <p:cNvPr id="1174" name="Google Shape;1200;p125"/>
          <p:cNvSpPr/>
          <p:nvPr/>
        </p:nvSpPr>
        <p:spPr>
          <a:xfrm>
            <a:off x="3530160" y="3441600"/>
            <a:ext cx="14940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Conditions</a:t>
            </a:r>
            <a:endParaRPr b="0" lang="en-IE" sz="1800" spc="-1" strike="noStrike">
              <a:latin typeface="Arial"/>
            </a:endParaRPr>
          </a:p>
        </p:txBody>
      </p:sp>
      <p:sp>
        <p:nvSpPr>
          <p:cNvPr id="1175" name="Google Shape;1201;p125"/>
          <p:cNvSpPr/>
          <p:nvPr/>
        </p:nvSpPr>
        <p:spPr>
          <a:xfrm>
            <a:off x="4182120" y="4267440"/>
            <a:ext cx="17838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Access Levels</a:t>
            </a:r>
            <a:endParaRPr b="0" lang="en-IE" sz="1800" spc="-1" strike="noStrike">
              <a:latin typeface="Arial"/>
            </a:endParaRPr>
          </a:p>
        </p:txBody>
      </p:sp>
      <p:sp>
        <p:nvSpPr>
          <p:cNvPr id="1176" name="Google Shape;1202;p125"/>
          <p:cNvSpPr/>
          <p:nvPr/>
        </p:nvSpPr>
        <p:spPr>
          <a:xfrm>
            <a:off x="2175480" y="4554000"/>
            <a:ext cx="220968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Dependant Actions</a:t>
            </a:r>
            <a:endParaRPr b="0" lang="en-IE" sz="1800" spc="-1" strike="noStrike">
              <a:latin typeface="Arial"/>
            </a:endParaRPr>
          </a:p>
        </p:txBody>
      </p:sp>
      <p:sp>
        <p:nvSpPr>
          <p:cNvPr id="1177" name="Google Shape;1203;p125"/>
          <p:cNvSpPr/>
          <p:nvPr/>
        </p:nvSpPr>
        <p:spPr>
          <a:xfrm>
            <a:off x="848520" y="4010040"/>
            <a:ext cx="149400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Federation</a:t>
            </a:r>
            <a:endParaRPr b="0" lang="en-IE" sz="1800" spc="-1" strike="noStrike">
              <a:latin typeface="Arial"/>
            </a:endParaRPr>
          </a:p>
        </p:txBody>
      </p:sp>
      <p:sp>
        <p:nvSpPr>
          <p:cNvPr id="1178" name="Google Shape;1204;p125"/>
          <p:cNvSpPr/>
          <p:nvPr/>
        </p:nvSpPr>
        <p:spPr>
          <a:xfrm>
            <a:off x="2147040" y="2647440"/>
            <a:ext cx="2266920" cy="456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1800" spc="-1" strike="noStrike">
                <a:solidFill>
                  <a:srgbClr val="adadad"/>
                </a:solidFill>
                <a:latin typeface="Arial"/>
                <a:ea typeface="Arial"/>
              </a:rPr>
              <a:t>Temporary Tokens</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endParaRPr b="0" lang="en-IE" sz="1400" spc="-1" strike="noStrike">
              <a:solidFill>
                <a:srgbClr val="000000"/>
              </a:solidFill>
              <a:latin typeface="Arial"/>
            </a:endParaRPr>
          </a:p>
        </p:txBody>
      </p:sp>
      <p:pic>
        <p:nvPicPr>
          <p:cNvPr id="1180" name="Google Shape;1210;p126" descr=""/>
          <p:cNvPicPr/>
          <p:nvPr/>
        </p:nvPicPr>
        <p:blipFill>
          <a:blip r:embed="rId1"/>
          <a:stretch/>
        </p:blipFill>
        <p:spPr>
          <a:xfrm>
            <a:off x="152280" y="413280"/>
            <a:ext cx="8679600" cy="4004280"/>
          </a:xfrm>
          <a:prstGeom prst="rect">
            <a:avLst/>
          </a:prstGeom>
          <a:ln w="0">
            <a:noFill/>
          </a:ln>
        </p:spPr>
      </p:pic>
      <p:sp>
        <p:nvSpPr>
          <p:cNvPr id="1181" name="Google Shape;1211;p126"/>
          <p:cNvSpPr/>
          <p:nvPr/>
        </p:nvSpPr>
        <p:spPr>
          <a:xfrm>
            <a:off x="191880" y="4417920"/>
            <a:ext cx="8640000" cy="335520"/>
          </a:xfrm>
          <a:prstGeom prst="rect">
            <a:avLst/>
          </a:prstGeom>
          <a:noFill/>
          <a:ln w="0">
            <a:noFill/>
          </a:ln>
        </p:spPr>
        <p:style>
          <a:lnRef idx="0"/>
          <a:fillRef idx="0"/>
          <a:effectRef idx="0"/>
          <a:fontRef idx="minor"/>
        </p:style>
        <p:txBody>
          <a:bodyPr tIns="168480" bIns="168480" anchor="t">
            <a:spAutoFit/>
          </a:bodyPr>
          <a:p>
            <a:pPr>
              <a:lnSpc>
                <a:spcPct val="100000"/>
              </a:lnSpc>
              <a:buNone/>
              <a:tabLst>
                <a:tab algn="l" pos="0"/>
              </a:tabLst>
            </a:pPr>
            <a:r>
              <a:rPr b="0" lang="en" sz="1100" spc="-1" strike="noStrike">
                <a:solidFill>
                  <a:srgbClr val="adadad"/>
                </a:solidFill>
                <a:latin typeface="Arial"/>
                <a:ea typeface="Arial"/>
              </a:rPr>
              <a:t>SOURCE: https://docs.aws.amazon.com/IAM/latest/UserGuide/reference_policies_evaluation-logic.html#policy-eval-denyallow</a:t>
            </a:r>
            <a:endParaRPr b="0" lang="en-IE" sz="11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ubTitle"/>
          </p:nvPr>
        </p:nvSpPr>
        <p:spPr>
          <a:xfrm>
            <a:off x="328320" y="1837080"/>
            <a:ext cx="6505920" cy="792360"/>
          </a:xfrm>
          <a:prstGeom prst="rect">
            <a:avLst/>
          </a:prstGeom>
          <a:noFill/>
          <a:ln w="0">
            <a:noFill/>
          </a:ln>
        </p:spPr>
        <p:txBody>
          <a:bodyPr tIns="91440" bIns="91440" anchor="t">
            <a:normAutofit fontScale="74000"/>
          </a:bodyPr>
          <a:p>
            <a:pPr>
              <a:lnSpc>
                <a:spcPct val="100000"/>
              </a:lnSpc>
              <a:buNone/>
              <a:tabLst>
                <a:tab algn="l" pos="0"/>
              </a:tabLst>
            </a:pPr>
            <a:r>
              <a:rPr b="0" lang="en" sz="2800" spc="-1" strike="noStrike">
                <a:solidFill>
                  <a:srgbClr val="ffffff"/>
                </a:solidFill>
                <a:latin typeface="Arial"/>
                <a:ea typeface="Arial"/>
              </a:rPr>
              <a:t>Domain Driven Design with Microservices in the Cloud</a:t>
            </a:r>
            <a:endParaRPr b="0" lang="en-IE" sz="2800" spc="-1" strike="noStrike">
              <a:latin typeface="Arial"/>
            </a:endParaRPr>
          </a:p>
        </p:txBody>
      </p:sp>
      <p:pic>
        <p:nvPicPr>
          <p:cNvPr id="886" name="Google Shape;763;p91" descr=""/>
          <p:cNvPicPr/>
          <p:nvPr/>
        </p:nvPicPr>
        <p:blipFill>
          <a:blip r:embed="rId1"/>
          <a:stretch/>
        </p:blipFill>
        <p:spPr>
          <a:xfrm>
            <a:off x="413280" y="519120"/>
            <a:ext cx="2078280" cy="498600"/>
          </a:xfrm>
          <a:prstGeom prst="rect">
            <a:avLst/>
          </a:prstGeom>
          <a:ln w="0">
            <a:noFill/>
          </a:ln>
        </p:spPr>
      </p:pic>
      <p:sp>
        <p:nvSpPr>
          <p:cNvPr id="887" name="Google Shape;764;p91"/>
          <p:cNvSpPr/>
          <p:nvPr/>
        </p:nvSpPr>
        <p:spPr>
          <a:xfrm>
            <a:off x="413280" y="3249000"/>
            <a:ext cx="250056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2500" spc="-1" strike="noStrike">
                <a:solidFill>
                  <a:srgbClr val="b7d432"/>
                </a:solidFill>
                <a:latin typeface="Arial"/>
                <a:ea typeface="Arial"/>
              </a:rPr>
              <a:t>John Lynch</a:t>
            </a:r>
            <a:endParaRPr b="0" lang="en-IE" sz="2500" spc="-1" strike="noStrike">
              <a:latin typeface="Arial"/>
            </a:endParaRPr>
          </a:p>
        </p:txBody>
      </p:sp>
      <p:grpSp>
        <p:nvGrpSpPr>
          <p:cNvPr id="888" name="Google Shape;765;p91"/>
          <p:cNvGrpSpPr/>
          <p:nvPr/>
        </p:nvGrpSpPr>
        <p:grpSpPr>
          <a:xfrm>
            <a:off x="6001200" y="356040"/>
            <a:ext cx="2743200" cy="619560"/>
            <a:chOff x="6001200" y="356040"/>
            <a:chExt cx="2743200" cy="619560"/>
          </a:xfrm>
        </p:grpSpPr>
        <p:pic>
          <p:nvPicPr>
            <p:cNvPr id="889" name="Google Shape;766;p91" descr=""/>
            <p:cNvPicPr/>
            <p:nvPr/>
          </p:nvPicPr>
          <p:blipFill>
            <a:blip r:embed="rId2"/>
            <a:stretch/>
          </p:blipFill>
          <p:spPr>
            <a:xfrm>
              <a:off x="6001200" y="356040"/>
              <a:ext cx="619560" cy="619560"/>
            </a:xfrm>
            <a:prstGeom prst="rect">
              <a:avLst/>
            </a:prstGeom>
            <a:ln w="0">
              <a:noFill/>
            </a:ln>
          </p:spPr>
        </p:pic>
        <p:sp>
          <p:nvSpPr>
            <p:cNvPr id="890" name="Google Shape;767;p91"/>
            <p:cNvSpPr/>
            <p:nvPr/>
          </p:nvSpPr>
          <p:spPr>
            <a:xfrm>
              <a:off x="6621120" y="389880"/>
              <a:ext cx="212328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en" sz="1800" spc="-1" strike="noStrike">
                  <a:solidFill>
                    <a:srgbClr val="ffffff"/>
                  </a:solidFill>
                  <a:latin typeface="Arial"/>
                  <a:ea typeface="Arial"/>
                </a:rPr>
                <a:t>Galway IT Meetup</a:t>
              </a:r>
              <a:endParaRPr b="0" lang="en-IE" sz="1800" spc="-1" strike="noStrike">
                <a:latin typeface="Arial"/>
              </a:endParaRPr>
            </a:p>
          </p:txBody>
        </p:sp>
      </p:grpSp>
      <p:sp>
        <p:nvSpPr>
          <p:cNvPr id="891" name="Google Shape;768;p91"/>
          <p:cNvSpPr/>
          <p:nvPr/>
        </p:nvSpPr>
        <p:spPr>
          <a:xfrm>
            <a:off x="413280" y="3801600"/>
            <a:ext cx="5135400" cy="55224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800" spc="-1" strike="noStrike">
                <a:solidFill>
                  <a:srgbClr val="b7d432"/>
                </a:solidFill>
                <a:latin typeface="Arial"/>
                <a:ea typeface="Arial"/>
              </a:rPr>
              <a:t>Senior Solution Architect</a:t>
            </a:r>
            <a:endParaRPr b="0" lang="en-IE" sz="1800" spc="-1" strike="noStrike">
              <a:latin typeface="Arial"/>
            </a:endParaRPr>
          </a:p>
        </p:txBody>
      </p:sp>
      <p:sp>
        <p:nvSpPr>
          <p:cNvPr id="892" name="Google Shape;769;p91"/>
          <p:cNvSpPr/>
          <p:nvPr/>
        </p:nvSpPr>
        <p:spPr>
          <a:xfrm>
            <a:off x="744120" y="3102480"/>
            <a:ext cx="754920" cy="360"/>
          </a:xfrm>
          <a:custGeom>
            <a:avLst/>
            <a:gdLst/>
            <a:ahLst/>
            <a:rect l="l" t="t" r="r" b="b"/>
            <a:pathLst>
              <a:path w="21600" h="21600">
                <a:moveTo>
                  <a:pt x="0" y="0"/>
                </a:moveTo>
                <a:lnTo>
                  <a:pt x="21600" y="21600"/>
                </a:lnTo>
              </a:path>
            </a:pathLst>
          </a:custGeom>
          <a:noFill/>
          <a:ln w="9525">
            <a:solidFill>
              <a:srgbClr val="eeff41"/>
            </a:solidFill>
            <a:round/>
          </a:ln>
        </p:spPr>
        <p:style>
          <a:lnRef idx="0"/>
          <a:fillRef idx="0"/>
          <a:effectRef idx="0"/>
          <a:fontRef idx="minor"/>
        </p:style>
      </p:sp>
      <p:sp>
        <p:nvSpPr>
          <p:cNvPr id="893" name="Google Shape;770;p91"/>
          <p:cNvSpPr/>
          <p:nvPr/>
        </p:nvSpPr>
        <p:spPr>
          <a:xfrm>
            <a:off x="413280" y="3102480"/>
            <a:ext cx="329760" cy="360"/>
          </a:xfrm>
          <a:custGeom>
            <a:avLst/>
            <a:gdLst/>
            <a:ahLst/>
            <a:rect l="l" t="t" r="r" b="b"/>
            <a:pathLst>
              <a:path w="21600" h="21600">
                <a:moveTo>
                  <a:pt x="0" y="0"/>
                </a:moveTo>
                <a:lnTo>
                  <a:pt x="21600" y="21600"/>
                </a:lnTo>
              </a:path>
            </a:pathLst>
          </a:custGeom>
          <a:noFill/>
          <a:ln w="9525">
            <a:solidFill>
              <a:srgbClr val="eeff41"/>
            </a:solidFill>
            <a:prstDash val="dot"/>
            <a:round/>
          </a:ln>
        </p:spPr>
        <p:style>
          <a:lnRef idx="0"/>
          <a:fillRef idx="0"/>
          <a:effectRef idx="0"/>
          <a:fontRef idx="minor"/>
        </p:style>
      </p:sp>
      <p:sp>
        <p:nvSpPr>
          <p:cNvPr id="894" name="Google Shape;771;p91"/>
          <p:cNvSpPr/>
          <p:nvPr/>
        </p:nvSpPr>
        <p:spPr>
          <a:xfrm>
            <a:off x="0" y="4756320"/>
            <a:ext cx="9143640" cy="387000"/>
          </a:xfrm>
          <a:prstGeom prst="rect">
            <a:avLst/>
          </a:prstGeom>
          <a:solidFill>
            <a:schemeClr val="accent5"/>
          </a:solidFill>
          <a:ln w="0">
            <a:noFill/>
          </a:ln>
        </p:spPr>
        <p:style>
          <a:lnRef idx="0"/>
          <a:fillRef idx="0"/>
          <a:effectRef idx="0"/>
          <a:fontRef idx="minor"/>
        </p:style>
      </p:sp>
      <p:sp>
        <p:nvSpPr>
          <p:cNvPr id="895" name="Google Shape;772;p91"/>
          <p:cNvSpPr/>
          <p:nvPr/>
        </p:nvSpPr>
        <p:spPr>
          <a:xfrm>
            <a:off x="41400" y="4714560"/>
            <a:ext cx="1660680" cy="36396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0" lang="en" sz="1800" spc="-1" strike="noStrike">
                <a:solidFill>
                  <a:srgbClr val="ffffff"/>
                </a:solidFill>
                <a:latin typeface="Arial"/>
                <a:ea typeface="Arial"/>
              </a:rPr>
              <a:t>July 18, 2024</a:t>
            </a:r>
            <a:endParaRPr b="0" lang="en-IE" sz="1800" spc="-1" strike="noStrike">
              <a:latin typeface="Arial"/>
            </a:endParaRPr>
          </a:p>
        </p:txBody>
      </p:sp>
      <p:sp>
        <p:nvSpPr>
          <p:cNvPr id="896" name="Google Shape;773;p91"/>
          <p:cNvSpPr/>
          <p:nvPr/>
        </p:nvSpPr>
        <p:spPr>
          <a:xfrm>
            <a:off x="7062840" y="1673280"/>
            <a:ext cx="1523160" cy="1508040"/>
          </a:xfrm>
          <a:prstGeom prst="ellipse">
            <a:avLst/>
          </a:prstGeom>
          <a:blipFill rotWithShape="0">
            <a:blip r:embed="rId3"/>
            <a:srcRect/>
            <a:stretch/>
          </a:blipFill>
          <a:ln w="19050">
            <a:solidFill>
              <a:srgbClr val="b7d43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PlaceHolder 1"/>
          <p:cNvSpPr>
            <a:spLocks noGrp="1"/>
          </p:cNvSpPr>
          <p:nvPr>
            <p:ph type="title"/>
          </p:nvPr>
        </p:nvSpPr>
        <p:spPr>
          <a:xfrm>
            <a:off x="311760" y="29988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Example AWS Policy</a:t>
            </a:r>
            <a:endParaRPr b="0" lang="en-IE" sz="3600" spc="-1" strike="noStrike">
              <a:solidFill>
                <a:srgbClr val="000000"/>
              </a:solidFill>
              <a:latin typeface="Arial"/>
            </a:endParaRPr>
          </a:p>
        </p:txBody>
      </p:sp>
      <p:pic>
        <p:nvPicPr>
          <p:cNvPr id="1183" name="Google Shape;1217;p127" descr=""/>
          <p:cNvPicPr/>
          <p:nvPr/>
        </p:nvPicPr>
        <p:blipFill>
          <a:blip r:embed="rId1"/>
          <a:stretch/>
        </p:blipFill>
        <p:spPr>
          <a:xfrm>
            <a:off x="1544760" y="1141560"/>
            <a:ext cx="6161400" cy="3696840"/>
          </a:xfrm>
          <a:prstGeom prst="rect">
            <a:avLst/>
          </a:prstGeom>
          <a:ln w="0">
            <a:noFill/>
          </a:ln>
        </p:spPr>
      </p:pic>
      <p:sp>
        <p:nvSpPr>
          <p:cNvPr id="1184" name="Google Shape;1218;p127"/>
          <p:cNvSpPr/>
          <p:nvPr/>
        </p:nvSpPr>
        <p:spPr>
          <a:xfrm>
            <a:off x="1544760" y="4838760"/>
            <a:ext cx="721872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https://docs.aws.amazon.com/amazondynamodb/latest/developerguide/rbac-examples.html</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Complexity</a:t>
            </a:r>
            <a:endParaRPr b="0" lang="en-IE" sz="3600" spc="-1" strike="noStrike">
              <a:solidFill>
                <a:srgbClr val="000000"/>
              </a:solidFill>
              <a:latin typeface="Arial"/>
            </a:endParaRPr>
          </a:p>
        </p:txBody>
      </p:sp>
      <p:graphicFrame>
        <p:nvGraphicFramePr>
          <p:cNvPr id="1186" name="Google Shape;1224;p128"/>
          <p:cNvGraphicFramePr/>
          <p:nvPr/>
        </p:nvGraphicFramePr>
        <p:xfrm>
          <a:off x="1886040" y="1322640"/>
          <a:ext cx="5828040" cy="2793240"/>
        </p:xfrm>
        <a:graphic>
          <a:graphicData uri="http://schemas.openxmlformats.org/drawingml/2006/table">
            <a:tbl>
              <a:tblPr/>
              <a:tblGrid>
                <a:gridCol w="1720800"/>
                <a:gridCol w="1931040"/>
                <a:gridCol w="2176200"/>
              </a:tblGrid>
              <a:tr h="581400">
                <a:tc>
                  <a:txBody>
                    <a:bodyPr lIns="91080" rIns="91080" tIns="91080" bIns="91080" anchor="t">
                      <a:noAutofit/>
                    </a:bodyPr>
                    <a:p>
                      <a:pPr>
                        <a:lnSpc>
                          <a:spcPct val="100000"/>
                        </a:lnSpc>
                        <a:buNone/>
                        <a:tabLst>
                          <a:tab algn="l" pos="0"/>
                        </a:tabLst>
                      </a:pPr>
                      <a:r>
                        <a:rPr b="1" lang="en" sz="2400" spc="-1" strike="noStrike">
                          <a:solidFill>
                            <a:srgbClr val="eeeeee"/>
                          </a:solidFill>
                          <a:latin typeface="Arial"/>
                          <a:ea typeface="Arial"/>
                        </a:rPr>
                        <a:t>Cloud</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1" lang="en" sz="2400" spc="-1" strike="noStrike">
                          <a:solidFill>
                            <a:srgbClr val="eeeeee"/>
                          </a:solidFill>
                          <a:latin typeface="Arial"/>
                          <a:ea typeface="Arial"/>
                        </a:rPr>
                        <a:t>Actions</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1" lang="en" sz="2400" spc="-1" strike="noStrike">
                          <a:solidFill>
                            <a:srgbClr val="eeeeee"/>
                          </a:solidFill>
                          <a:latin typeface="Arial"/>
                          <a:ea typeface="Arial"/>
                        </a:rPr>
                        <a:t>API Methods</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737280">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AWS</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17,034</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15,427</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737280">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Azure</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18,993</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17,090</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r h="737280">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GCP</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10,053</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t">
                      <a:noAutofit/>
                    </a:bodyPr>
                    <a:p>
                      <a:pPr>
                        <a:lnSpc>
                          <a:spcPct val="100000"/>
                        </a:lnSpc>
                        <a:buNone/>
                        <a:tabLst>
                          <a:tab algn="l" pos="0"/>
                        </a:tabLst>
                      </a:pPr>
                      <a:r>
                        <a:rPr b="0" lang="en" sz="2400" spc="-1" strike="noStrike">
                          <a:solidFill>
                            <a:srgbClr val="eeeeee"/>
                          </a:solidFill>
                          <a:latin typeface="Arial"/>
                          <a:ea typeface="Arial"/>
                        </a:rPr>
                        <a:t>11,912</a:t>
                      </a:r>
                      <a:endParaRPr b="0" lang="en-IE" sz="2400" spc="-1" strike="noStrike">
                        <a:latin typeface="Arial"/>
                      </a:endParaRPr>
                    </a:p>
                  </a:txBody>
                  <a:tcPr anchor="t"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187" name="Google Shape;1225;p128"/>
          <p:cNvSpPr/>
          <p:nvPr/>
        </p:nvSpPr>
        <p:spPr>
          <a:xfrm>
            <a:off x="1886040" y="4116240"/>
            <a:ext cx="480852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https://aws.permissions.cloud/</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Frustrations</a:t>
            </a:r>
            <a:endParaRPr b="0" lang="en-IE" sz="3600" spc="-1" strike="noStrike">
              <a:solidFill>
                <a:srgbClr val="000000"/>
              </a:solidFill>
              <a:latin typeface="Arial"/>
            </a:endParaRPr>
          </a:p>
        </p:txBody>
      </p:sp>
      <p:sp>
        <p:nvSpPr>
          <p:cNvPr id="1189" name="Google Shape;1231;p129"/>
          <p:cNvSpPr/>
          <p:nvPr/>
        </p:nvSpPr>
        <p:spPr>
          <a:xfrm>
            <a:off x="736200" y="1218960"/>
            <a:ext cx="7671600" cy="3281760"/>
          </a:xfrm>
          <a:prstGeom prst="rect">
            <a:avLst/>
          </a:prstGeom>
          <a:noFill/>
          <a:ln w="0">
            <a:noFill/>
          </a:ln>
        </p:spPr>
        <p:style>
          <a:lnRef idx="0"/>
          <a:fillRef idx="0"/>
          <a:effectRef idx="0"/>
          <a:fontRef idx="minor"/>
        </p:style>
        <p:txBody>
          <a:bodyPr tIns="91440" bIns="91440" anchor="t">
            <a:noAutofit/>
          </a:bodyPr>
          <a:p>
            <a:pPr marL="457200" indent="-343080">
              <a:lnSpc>
                <a:spcPct val="150000"/>
              </a:lnSpc>
              <a:buClr>
                <a:srgbClr val="adadad"/>
              </a:buClr>
              <a:buFont typeface="Arial"/>
              <a:buChar char="●"/>
            </a:pPr>
            <a:r>
              <a:rPr b="1" lang="en" sz="1800" spc="-1" strike="noStrike">
                <a:solidFill>
                  <a:srgbClr val="adadad"/>
                </a:solidFill>
                <a:latin typeface="Arial"/>
                <a:ea typeface="Arial"/>
              </a:rPr>
              <a:t>AWS Inline Policy limits:</a:t>
            </a:r>
            <a:r>
              <a:rPr b="0" lang="en" sz="1800" spc="-1" strike="noStrike">
                <a:solidFill>
                  <a:srgbClr val="adadad"/>
                </a:solidFill>
                <a:latin typeface="Arial"/>
                <a:ea typeface="Arial"/>
              </a:rPr>
              <a:t> 10 policies per user or 2048 characters</a:t>
            </a:r>
            <a:endParaRPr b="0" lang="en-IE" sz="1800" spc="-1" strike="noStrike">
              <a:latin typeface="Arial"/>
            </a:endParaRPr>
          </a:p>
          <a:p>
            <a:pPr marL="457200" indent="-343080">
              <a:lnSpc>
                <a:spcPct val="150000"/>
              </a:lnSpc>
              <a:buClr>
                <a:srgbClr val="adadad"/>
              </a:buClr>
              <a:buFont typeface="Arial"/>
              <a:buChar char="●"/>
            </a:pPr>
            <a:r>
              <a:rPr b="1" lang="en" sz="1800" spc="-1" strike="noStrike">
                <a:solidFill>
                  <a:srgbClr val="adadad"/>
                </a:solidFill>
                <a:latin typeface="Arial"/>
                <a:ea typeface="Arial"/>
              </a:rPr>
              <a:t>Dependant Actions: </a:t>
            </a:r>
            <a:r>
              <a:rPr b="0" lang="en" sz="1800" spc="-1" strike="noStrike">
                <a:solidFill>
                  <a:srgbClr val="adadad"/>
                </a:solidFill>
                <a:latin typeface="Arial"/>
                <a:ea typeface="Arial"/>
              </a:rPr>
              <a:t>Need read access for both table and index</a:t>
            </a:r>
            <a:endParaRPr b="0" lang="en-IE" sz="1800" spc="-1" strike="noStrike">
              <a:latin typeface="Arial"/>
            </a:endParaRPr>
          </a:p>
          <a:p>
            <a:pPr marL="457200" indent="-343080">
              <a:lnSpc>
                <a:spcPct val="150000"/>
              </a:lnSpc>
              <a:buClr>
                <a:srgbClr val="adadad"/>
              </a:buClr>
              <a:buFont typeface="Arial"/>
              <a:buChar char="●"/>
            </a:pPr>
            <a:r>
              <a:rPr b="1" lang="en" sz="1800" spc="-1" strike="noStrike">
                <a:solidFill>
                  <a:srgbClr val="adadad"/>
                </a:solidFill>
                <a:latin typeface="Arial"/>
                <a:ea typeface="Arial"/>
              </a:rPr>
              <a:t>Very broad Managed Policies</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Many ways to achieve the same result:</a:t>
            </a:r>
            <a:endParaRPr b="0" lang="en-IE" sz="1800" spc="-1" strike="noStrike">
              <a:latin typeface="Arial"/>
            </a:endParaRPr>
          </a:p>
          <a:p>
            <a:pPr lvl="1" marL="914400" indent="-343080">
              <a:lnSpc>
                <a:spcPct val="150000"/>
              </a:lnSpc>
              <a:buClr>
                <a:srgbClr val="adadad"/>
              </a:buClr>
              <a:buFont typeface="Arial"/>
              <a:buChar char="○"/>
            </a:pPr>
            <a:r>
              <a:rPr b="0" lang="en" sz="1800" spc="-1" strike="noStrike">
                <a:solidFill>
                  <a:srgbClr val="adadad"/>
                </a:solidFill>
                <a:latin typeface="Arial"/>
                <a:ea typeface="Arial"/>
              </a:rPr>
              <a:t>Allow Many, Deny Some or vice versa?</a:t>
            </a:r>
            <a:endParaRPr b="0" lang="en-IE" sz="1800" spc="-1" strike="noStrike">
              <a:latin typeface="Arial"/>
            </a:endParaRPr>
          </a:p>
          <a:p>
            <a:pPr lvl="1" marL="914400" indent="-343080">
              <a:lnSpc>
                <a:spcPct val="150000"/>
              </a:lnSpc>
              <a:buClr>
                <a:srgbClr val="adadad"/>
              </a:buClr>
              <a:buFont typeface="Arial"/>
              <a:buChar char="○"/>
            </a:pPr>
            <a:r>
              <a:rPr b="0" lang="en" sz="1800" spc="-1" strike="noStrike">
                <a:solidFill>
                  <a:srgbClr val="adadad"/>
                </a:solidFill>
                <a:latin typeface="Arial"/>
                <a:ea typeface="Arial"/>
              </a:rPr>
              <a:t>Identity / Resource / Permission Boundary / SCP</a:t>
            </a:r>
            <a:endParaRPr b="0" lang="en-IE" sz="1800" spc="-1" strike="noStrike">
              <a:latin typeface="Arial"/>
            </a:endParaRPr>
          </a:p>
          <a:p>
            <a:pPr lvl="1" marL="914400" indent="-343080">
              <a:lnSpc>
                <a:spcPct val="150000"/>
              </a:lnSpc>
              <a:buClr>
                <a:srgbClr val="adadad"/>
              </a:buClr>
              <a:buFont typeface="Arial"/>
              <a:buChar char="○"/>
            </a:pPr>
            <a:r>
              <a:rPr b="0" lang="en" sz="1800" spc="-1" strike="noStrike">
                <a:solidFill>
                  <a:srgbClr val="adadad"/>
                </a:solidFill>
                <a:latin typeface="Arial"/>
                <a:ea typeface="Arial"/>
              </a:rPr>
              <a:t>Cross Account policies</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Difficult to debug</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(breathe)</a:t>
            </a:r>
            <a:endParaRPr b="0" lang="en-I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Tools to help</a:t>
            </a:r>
            <a:endParaRPr b="0" lang="en-I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Chat GPT</a:t>
            </a:r>
            <a:endParaRPr b="0" lang="en-IE" sz="3600" spc="-1" strike="noStrike">
              <a:solidFill>
                <a:srgbClr val="000000"/>
              </a:solidFill>
              <a:latin typeface="Arial"/>
            </a:endParaRPr>
          </a:p>
        </p:txBody>
      </p:sp>
      <p:pic>
        <p:nvPicPr>
          <p:cNvPr id="1193" name="Google Shape;1247;p132" descr=""/>
          <p:cNvPicPr/>
          <p:nvPr/>
        </p:nvPicPr>
        <p:blipFill>
          <a:blip r:embed="rId1"/>
          <a:stretch/>
        </p:blipFill>
        <p:spPr>
          <a:xfrm>
            <a:off x="2498040" y="1024560"/>
            <a:ext cx="4147560" cy="3687120"/>
          </a:xfrm>
          <a:prstGeom prst="rect">
            <a:avLst/>
          </a:prstGeom>
          <a:ln w="0">
            <a:noFill/>
          </a:ln>
        </p:spPr>
      </p:pic>
      <p:sp>
        <p:nvSpPr>
          <p:cNvPr id="1194" name="Google Shape;1248;p132"/>
          <p:cNvSpPr/>
          <p:nvPr/>
        </p:nvSpPr>
        <p:spPr>
          <a:xfrm>
            <a:off x="2498040" y="4712040"/>
            <a:ext cx="299952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https://chatgpt.com/</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AWSVIZ.DEV</a:t>
            </a:r>
            <a:endParaRPr b="0" lang="en-IE" sz="3600" spc="-1" strike="noStrike">
              <a:solidFill>
                <a:srgbClr val="000000"/>
              </a:solidFill>
              <a:latin typeface="Arial"/>
            </a:endParaRPr>
          </a:p>
        </p:txBody>
      </p:sp>
      <p:pic>
        <p:nvPicPr>
          <p:cNvPr id="1196" name="Google Shape;1254;p133" descr=""/>
          <p:cNvPicPr/>
          <p:nvPr/>
        </p:nvPicPr>
        <p:blipFill>
          <a:blip r:embed="rId1"/>
          <a:stretch/>
        </p:blipFill>
        <p:spPr>
          <a:xfrm>
            <a:off x="2014200" y="1035000"/>
            <a:ext cx="5115600" cy="3679200"/>
          </a:xfrm>
          <a:prstGeom prst="rect">
            <a:avLst/>
          </a:prstGeom>
          <a:ln w="0">
            <a:noFill/>
          </a:ln>
        </p:spPr>
      </p:pic>
      <p:sp>
        <p:nvSpPr>
          <p:cNvPr id="1197" name="Google Shape;1255;p133"/>
          <p:cNvSpPr/>
          <p:nvPr/>
        </p:nvSpPr>
        <p:spPr>
          <a:xfrm>
            <a:off x="2014200" y="4714560"/>
            <a:ext cx="299952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https://www.awsviz.dev/</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Policy Sentry</a:t>
            </a:r>
            <a:endParaRPr b="0" lang="en-IE" sz="3600" spc="-1" strike="noStrike">
              <a:solidFill>
                <a:srgbClr val="000000"/>
              </a:solidFill>
              <a:latin typeface="Arial"/>
            </a:endParaRPr>
          </a:p>
        </p:txBody>
      </p:sp>
      <p:pic>
        <p:nvPicPr>
          <p:cNvPr id="1199" name="Google Shape;1261;p134" descr=""/>
          <p:cNvPicPr/>
          <p:nvPr/>
        </p:nvPicPr>
        <p:blipFill>
          <a:blip r:embed="rId1"/>
          <a:stretch/>
        </p:blipFill>
        <p:spPr>
          <a:xfrm>
            <a:off x="1702440" y="1159200"/>
            <a:ext cx="5738760" cy="3480480"/>
          </a:xfrm>
          <a:prstGeom prst="rect">
            <a:avLst/>
          </a:prstGeom>
          <a:ln w="0">
            <a:noFill/>
          </a:ln>
        </p:spPr>
      </p:pic>
      <p:sp>
        <p:nvSpPr>
          <p:cNvPr id="1200" name="Google Shape;1262;p134"/>
          <p:cNvSpPr/>
          <p:nvPr/>
        </p:nvSpPr>
        <p:spPr>
          <a:xfrm>
            <a:off x="1702440" y="4639680"/>
            <a:ext cx="612288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https://github.com/salesforce/policy_sentry/</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title"/>
          </p:nvPr>
        </p:nvSpPr>
        <p:spPr>
          <a:xfrm>
            <a:off x="311760" y="31752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iamlive</a:t>
            </a:r>
            <a:endParaRPr b="0" lang="en-IE" sz="3600" spc="-1" strike="noStrike">
              <a:solidFill>
                <a:srgbClr val="000000"/>
              </a:solidFill>
              <a:latin typeface="Arial"/>
            </a:endParaRPr>
          </a:p>
        </p:txBody>
      </p:sp>
      <p:pic>
        <p:nvPicPr>
          <p:cNvPr id="1202" name="Google Shape;1268;p135" descr=""/>
          <p:cNvPicPr/>
          <p:nvPr/>
        </p:nvPicPr>
        <p:blipFill>
          <a:blip r:embed="rId1"/>
          <a:stretch/>
        </p:blipFill>
        <p:spPr>
          <a:xfrm>
            <a:off x="1141200" y="1010880"/>
            <a:ext cx="6861600" cy="3550680"/>
          </a:xfrm>
          <a:prstGeom prst="rect">
            <a:avLst/>
          </a:prstGeom>
          <a:ln w="0">
            <a:noFill/>
          </a:ln>
        </p:spPr>
      </p:pic>
      <p:sp>
        <p:nvSpPr>
          <p:cNvPr id="1203" name="Google Shape;1269;p135"/>
          <p:cNvSpPr/>
          <p:nvPr/>
        </p:nvSpPr>
        <p:spPr>
          <a:xfrm>
            <a:off x="1141200" y="4561560"/>
            <a:ext cx="5978160" cy="305280"/>
          </a:xfrm>
          <a:prstGeom prst="rect">
            <a:avLst/>
          </a:prstGeom>
          <a:noFill/>
          <a:ln w="0">
            <a:noFill/>
          </a:ln>
        </p:spPr>
        <p:style>
          <a:lnRef idx="0"/>
          <a:fillRef idx="0"/>
          <a:effectRef idx="0"/>
          <a:fontRef idx="minor"/>
        </p:style>
        <p:txBody>
          <a:bodyPr tIns="153360" bIns="153360" anchor="t">
            <a:spAutoFit/>
          </a:bodyPr>
          <a:p>
            <a:pPr>
              <a:lnSpc>
                <a:spcPct val="100000"/>
              </a:lnSpc>
              <a:buNone/>
              <a:tabLst>
                <a:tab algn="l" pos="0"/>
              </a:tabLst>
            </a:pPr>
            <a:r>
              <a:rPr b="0" lang="en" sz="1000" spc="-1" strike="noStrike">
                <a:solidFill>
                  <a:srgbClr val="adadad"/>
                </a:solidFill>
                <a:latin typeface="Arial"/>
                <a:ea typeface="Arial"/>
              </a:rPr>
              <a:t>SOURCE: https://github.com/iann0036/iamlive</a:t>
            </a:r>
            <a:endParaRPr b="0" lang="en-IE" sz="10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title"/>
          </p:nvPr>
        </p:nvSpPr>
        <p:spPr>
          <a:xfrm>
            <a:off x="311760" y="3276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Processes</a:t>
            </a:r>
            <a:endParaRPr b="0" lang="en-IE" sz="3600" spc="-1" strike="noStrike">
              <a:solidFill>
                <a:srgbClr val="000000"/>
              </a:solidFill>
              <a:latin typeface="Arial"/>
            </a:endParaRPr>
          </a:p>
        </p:txBody>
      </p:sp>
      <p:sp>
        <p:nvSpPr>
          <p:cNvPr id="1205" name="Google Shape;1275;p136"/>
          <p:cNvSpPr/>
          <p:nvPr/>
        </p:nvSpPr>
        <p:spPr>
          <a:xfrm>
            <a:off x="1129320" y="1379520"/>
            <a:ext cx="6993720" cy="3251520"/>
          </a:xfrm>
          <a:prstGeom prst="rect">
            <a:avLst/>
          </a:prstGeom>
          <a:noFill/>
          <a:ln w="0">
            <a:noFill/>
          </a:ln>
        </p:spPr>
        <p:style>
          <a:lnRef idx="0"/>
          <a:fillRef idx="0"/>
          <a:effectRef idx="0"/>
          <a:fontRef idx="minor"/>
        </p:style>
        <p:txBody>
          <a:bodyPr tIns="91440" bIns="91440" anchor="t">
            <a:noAutofit/>
          </a:bodyPr>
          <a:p>
            <a:pPr marL="457200" indent="-343080">
              <a:lnSpc>
                <a:spcPct val="150000"/>
              </a:lnSpc>
              <a:buClr>
                <a:srgbClr val="adadad"/>
              </a:buClr>
              <a:buFont typeface="Arial"/>
              <a:buChar char="●"/>
            </a:pPr>
            <a:r>
              <a:rPr b="0" lang="en" sz="1800" spc="-1" strike="noStrike">
                <a:solidFill>
                  <a:srgbClr val="adadad"/>
                </a:solidFill>
                <a:latin typeface="Arial"/>
                <a:ea typeface="Arial"/>
              </a:rPr>
              <a:t>Never use Root Access</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Encapsulation with Multiple Accounts</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Principle of Least Privilege</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Regular Security Audits</a:t>
            </a:r>
            <a:endParaRPr b="0" lang="en-IE" sz="1800" spc="-1" strike="noStrike">
              <a:latin typeface="Arial"/>
            </a:endParaRPr>
          </a:p>
          <a:p>
            <a:pPr marL="457200" indent="-343080">
              <a:lnSpc>
                <a:spcPct val="150000"/>
              </a:lnSpc>
              <a:buClr>
                <a:srgbClr val="adadad"/>
              </a:buClr>
              <a:buFont typeface="Arial"/>
              <a:buChar char="●"/>
            </a:pPr>
            <a:r>
              <a:rPr b="0" lang="en" sz="1800" spc="-1" strike="noStrike">
                <a:solidFill>
                  <a:srgbClr val="adadad"/>
                </a:solidFill>
                <a:latin typeface="Arial"/>
                <a:ea typeface="Arial"/>
              </a:rPr>
              <a:t>Regularly Remove Unused Permissions</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p:nvPr>
        </p:nvSpPr>
        <p:spPr>
          <a:xfrm>
            <a:off x="1328760" y="1810800"/>
            <a:ext cx="7272360" cy="1460520"/>
          </a:xfrm>
          <a:prstGeom prst="rect">
            <a:avLst/>
          </a:prstGeom>
          <a:noFill/>
          <a:ln w="0">
            <a:noFill/>
          </a:ln>
        </p:spPr>
        <p:txBody>
          <a:bodyPr lIns="0" rIns="0" tIns="0" bIns="0" anchor="ctr">
            <a:noAutofit/>
          </a:bodyPr>
          <a:p>
            <a:pPr>
              <a:lnSpc>
                <a:spcPct val="90000"/>
              </a:lnSpc>
              <a:spcBef>
                <a:spcPts val="499"/>
              </a:spcBef>
              <a:buNone/>
              <a:tabLst>
                <a:tab algn="l" pos="0"/>
              </a:tabLst>
            </a:pPr>
            <a:r>
              <a:rPr b="0" i="1" lang="en" sz="2400" spc="-1" strike="noStrike">
                <a:solidFill>
                  <a:srgbClr val="ffffff"/>
                </a:solidFill>
                <a:latin typeface="Arial"/>
                <a:ea typeface="Arial"/>
              </a:rPr>
              <a:t>Honestly, microservices seem like a terrible idea, except for all the good stuff. </a:t>
            </a:r>
            <a:endParaRPr b="0" lang="en-IE" sz="2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a:lnSpc>
                <a:spcPct val="90000"/>
              </a:lnSpc>
              <a:spcBef>
                <a:spcPts val="499"/>
              </a:spcBef>
              <a:buNone/>
              <a:tabLst>
                <a:tab algn="l" pos="0"/>
              </a:tabLst>
            </a:pPr>
            <a:r>
              <a:rPr b="0" lang="en" sz="1200" spc="-1" strike="noStrike">
                <a:solidFill>
                  <a:srgbClr val="c4d600"/>
                </a:solidFill>
                <a:latin typeface="Arial"/>
                <a:ea typeface="Arial"/>
              </a:rPr>
              <a:t>Sam Newman - Monolith to Microservices</a:t>
            </a: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title"/>
          </p:nvPr>
        </p:nvSpPr>
        <p:spPr>
          <a:xfrm>
            <a:off x="311760" y="215100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Thank you</a:t>
            </a:r>
            <a:endParaRPr b="0" lang="en-I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title"/>
          </p:nvPr>
        </p:nvSpPr>
        <p:spPr>
          <a:xfrm>
            <a:off x="311760" y="197640"/>
            <a:ext cx="8520120" cy="841320"/>
          </a:xfrm>
          <a:prstGeom prst="rect">
            <a:avLst/>
          </a:prstGeom>
          <a:noFill/>
          <a:ln w="0">
            <a:noFill/>
          </a:ln>
        </p:spPr>
        <p:txBody>
          <a:bodyPr tIns="91440" bIns="91440" anchor="ctr">
            <a:normAutofit/>
          </a:bodyPr>
          <a:p>
            <a:pPr algn="ctr">
              <a:lnSpc>
                <a:spcPct val="100000"/>
              </a:lnSpc>
              <a:buNone/>
              <a:tabLst>
                <a:tab algn="l" pos="0"/>
              </a:tabLst>
            </a:pPr>
            <a:r>
              <a:rPr b="0" lang="en" sz="3600" spc="-1" strike="noStrike">
                <a:solidFill>
                  <a:srgbClr val="ffffff"/>
                </a:solidFill>
                <a:latin typeface="Arial"/>
                <a:ea typeface="Arial"/>
              </a:rPr>
              <a:t>References</a:t>
            </a:r>
            <a:endParaRPr b="0" lang="en-IE" sz="3600" spc="-1" strike="noStrike">
              <a:solidFill>
                <a:srgbClr val="000000"/>
              </a:solidFill>
              <a:latin typeface="Arial"/>
            </a:endParaRPr>
          </a:p>
        </p:txBody>
      </p:sp>
      <p:sp>
        <p:nvSpPr>
          <p:cNvPr id="1208" name="Google Shape;1286;p138"/>
          <p:cNvSpPr/>
          <p:nvPr/>
        </p:nvSpPr>
        <p:spPr>
          <a:xfrm>
            <a:off x="474840" y="1113480"/>
            <a:ext cx="2361960" cy="361944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
              </a:rPr>
              <a:t>AWS IAM</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
              </a:rPr>
              <a:t>Oracle IAM</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3"/>
              </a:rPr>
              <a:t>Google IAM</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4"/>
              </a:rPr>
              <a:t>IBM IAM</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5"/>
              </a:rPr>
              <a:t>HPE IAM</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6"/>
              </a:rPr>
              <a:t>Azure Entra</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7"/>
              </a:rPr>
              <a:t>Alibaba IDaaS</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8"/>
              </a:rPr>
              <a:t>Tencent CAM</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9"/>
              </a:rPr>
              <a:t>MIT CTSS</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0"/>
              </a:rPr>
              <a:t>History of IAM</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1"/>
              </a:rPr>
              <a:t>Kerberos</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12"/>
              </a:rPr>
              <a:t>LDAP</a:t>
            </a:r>
            <a:endParaRPr b="0" lang="en-IE" sz="1800" spc="-1" strike="noStrike">
              <a:latin typeface="Arial"/>
            </a:endParaRPr>
          </a:p>
          <a:p>
            <a:pPr marL="457200" indent="-343080" algn="just">
              <a:lnSpc>
                <a:spcPct val="100000"/>
              </a:lnSpc>
              <a:buClr>
                <a:srgbClr val="4dd0e1"/>
              </a:buClr>
              <a:buFont typeface="Arial"/>
              <a:buChar char="●"/>
            </a:pPr>
            <a:r>
              <a:rPr b="0" lang="en" sz="1800" spc="-1" strike="noStrike" u="sng">
                <a:solidFill>
                  <a:srgbClr val="4dd0e1"/>
                </a:solidFill>
                <a:uFillTx/>
                <a:latin typeface="Arial"/>
                <a:ea typeface="Arial"/>
                <a:hlinkClick r:id="rId13"/>
              </a:rPr>
              <a:t>History of Cloud</a:t>
            </a:r>
            <a:endParaRPr b="0" lang="en-IE" sz="1800" spc="-1" strike="noStrike">
              <a:latin typeface="Arial"/>
            </a:endParaRPr>
          </a:p>
        </p:txBody>
      </p:sp>
      <p:sp>
        <p:nvSpPr>
          <p:cNvPr id="1209" name="Google Shape;1287;p138"/>
          <p:cNvSpPr/>
          <p:nvPr/>
        </p:nvSpPr>
        <p:spPr>
          <a:xfrm>
            <a:off x="3245040" y="1113480"/>
            <a:ext cx="3150360" cy="3619440"/>
          </a:xfrm>
          <a:prstGeom prst="rect">
            <a:avLst/>
          </a:prstGeom>
          <a:noFill/>
          <a:ln w="0">
            <a:noFill/>
          </a:ln>
        </p:spPr>
        <p:style>
          <a:lnRef idx="0"/>
          <a:fillRef idx="0"/>
          <a:effectRef idx="0"/>
          <a:fontRef idx="minor"/>
        </p:style>
        <p:txBody>
          <a:bodyPr tIns="91440" bIns="91440" anchor="t">
            <a:noAutofit/>
          </a:bodyPr>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4"/>
              </a:rPr>
              <a:t>AWS Services</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5"/>
              </a:rPr>
              <a:t>AWS Permissions</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6"/>
              </a:rPr>
              <a:t>AWS Policy Generator</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7"/>
              </a:rPr>
              <a:t>IAM is the worst</a:t>
            </a:r>
            <a:endParaRPr b="0" lang="en-IE" sz="1800" spc="-1" strike="noStrike">
              <a:latin typeface="Arial"/>
            </a:endParaRPr>
          </a:p>
          <a:p>
            <a:pPr lvl="1" marL="914400" indent="-343080">
              <a:lnSpc>
                <a:spcPct val="100000"/>
              </a:lnSpc>
              <a:buClr>
                <a:srgbClr val="4dd0e1"/>
              </a:buClr>
              <a:buFont typeface="Arial"/>
              <a:buChar char="○"/>
            </a:pPr>
            <a:r>
              <a:rPr b="0" lang="en" sz="1800" spc="-1" strike="noStrike" u="sng">
                <a:solidFill>
                  <a:srgbClr val="4dd0e1"/>
                </a:solidFill>
                <a:uFillTx/>
                <a:latin typeface="Arial"/>
                <a:ea typeface="Arial"/>
                <a:hlinkClick r:id="rId18"/>
              </a:rPr>
              <a:t>Comments</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19"/>
              </a:rPr>
              <a:t>Policy Sentry</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0"/>
              </a:rPr>
              <a:t>ConsoleMe</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1"/>
              </a:rPr>
              <a:t>AWS Multiple Accounts</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2"/>
              </a:rPr>
              <a:t>Iamlive</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3"/>
              </a:rPr>
              <a:t>AWS Access Advisor</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4"/>
              </a:rPr>
              <a:t>Permissions.cloud</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5"/>
              </a:rPr>
              <a:t>Capital One Breach</a:t>
            </a:r>
            <a:endParaRPr b="0" lang="en-IE" sz="1800" spc="-1" strike="noStrike">
              <a:latin typeface="Arial"/>
            </a:endParaRPr>
          </a:p>
          <a:p>
            <a:pPr marL="457200" indent="-343080">
              <a:lnSpc>
                <a:spcPct val="100000"/>
              </a:lnSpc>
              <a:buClr>
                <a:srgbClr val="4dd0e1"/>
              </a:buClr>
              <a:buFont typeface="Arial"/>
              <a:buChar char="●"/>
            </a:pPr>
            <a:r>
              <a:rPr b="0" lang="en" sz="1800" spc="-1" strike="noStrike" u="sng">
                <a:solidFill>
                  <a:srgbClr val="4dd0e1"/>
                </a:solidFill>
                <a:uFillTx/>
                <a:latin typeface="Arial"/>
                <a:ea typeface="Arial"/>
                <a:hlinkClick r:id="rId26"/>
              </a:rPr>
              <a:t>Thoughts on AWS IAM</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Google Shape;1292;p139"/>
          <p:cNvSpPr/>
          <p:nvPr/>
        </p:nvSpPr>
        <p:spPr>
          <a:xfrm>
            <a:off x="5569920" y="1094400"/>
            <a:ext cx="3277080" cy="280980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buNone/>
              <a:tabLst>
                <a:tab algn="l" pos="0"/>
              </a:tabLst>
            </a:pPr>
            <a:r>
              <a:rPr b="0" lang="en" sz="1400" spc="-1" strike="noStrike">
                <a:solidFill>
                  <a:srgbClr val="000000"/>
                </a:solidFill>
                <a:latin typeface="Arial"/>
                <a:ea typeface="Arial"/>
              </a:rPr>
              <a:t>Quality Engineer</a:t>
            </a:r>
            <a:endParaRPr b="0" lang="en-IE" sz="1400" spc="-1" strike="noStrike">
              <a:latin typeface="Arial"/>
            </a:endParaRPr>
          </a:p>
          <a:p>
            <a:pPr>
              <a:lnSpc>
                <a:spcPct val="115000"/>
              </a:lnSpc>
              <a:spcBef>
                <a:spcPts val="1199"/>
              </a:spcBef>
              <a:buNone/>
              <a:tabLst>
                <a:tab algn="l" pos="0"/>
              </a:tabLst>
            </a:pPr>
            <a:r>
              <a:rPr b="0" lang="en" sz="1400" spc="-1" strike="noStrike">
                <a:solidFill>
                  <a:srgbClr val="000000"/>
                </a:solidFill>
                <a:latin typeface="Arial"/>
                <a:ea typeface="Arial"/>
              </a:rPr>
              <a:t>Senior Software Engineer</a:t>
            </a:r>
            <a:endParaRPr b="0" lang="en-IE" sz="1400" spc="-1" strike="noStrike">
              <a:latin typeface="Arial"/>
            </a:endParaRPr>
          </a:p>
          <a:p>
            <a:pPr>
              <a:lnSpc>
                <a:spcPct val="115000"/>
              </a:lnSpc>
              <a:spcBef>
                <a:spcPts val="1199"/>
              </a:spcBef>
              <a:buNone/>
              <a:tabLst>
                <a:tab algn="l" pos="0"/>
              </a:tabLst>
            </a:pPr>
            <a:r>
              <a:rPr b="0" lang="en" sz="1400" spc="-1" strike="noStrike">
                <a:solidFill>
                  <a:srgbClr val="000000"/>
                </a:solidFill>
                <a:latin typeface="Arial"/>
                <a:ea typeface="Arial"/>
              </a:rPr>
              <a:t>Data engineering </a:t>
            </a:r>
            <a:endParaRPr b="0" lang="en-IE" sz="1400" spc="-1" strike="noStrike">
              <a:latin typeface="Arial"/>
            </a:endParaRPr>
          </a:p>
          <a:p>
            <a:pPr>
              <a:lnSpc>
                <a:spcPct val="115000"/>
              </a:lnSpc>
              <a:spcBef>
                <a:spcPts val="1199"/>
              </a:spcBef>
              <a:buNone/>
              <a:tabLst>
                <a:tab algn="l" pos="0"/>
              </a:tabLst>
            </a:pPr>
            <a:r>
              <a:rPr b="0" lang="en" sz="1400" spc="-1" strike="noStrike">
                <a:solidFill>
                  <a:srgbClr val="000000"/>
                </a:solidFill>
                <a:latin typeface="Arial"/>
                <a:ea typeface="Arial"/>
              </a:rPr>
              <a:t>Senior Software Engineer</a:t>
            </a:r>
            <a:endParaRPr b="0" lang="en-IE" sz="1400" spc="-1" strike="noStrike">
              <a:latin typeface="Arial"/>
            </a:endParaRPr>
          </a:p>
          <a:p>
            <a:pPr>
              <a:lnSpc>
                <a:spcPct val="115000"/>
              </a:lnSpc>
              <a:spcBef>
                <a:spcPts val="1199"/>
              </a:spcBef>
              <a:buNone/>
              <a:tabLst>
                <a:tab algn="l" pos="0"/>
              </a:tabLst>
            </a:pPr>
            <a:r>
              <a:rPr b="0" lang="en" sz="1400" spc="-1" strike="noStrike">
                <a:solidFill>
                  <a:srgbClr val="000000"/>
                </a:solidFill>
                <a:latin typeface="Arial"/>
                <a:ea typeface="Arial"/>
              </a:rPr>
              <a:t>Manager, software engineer</a:t>
            </a:r>
            <a:endParaRPr b="0" lang="en-IE" sz="1400" spc="-1" strike="noStrike">
              <a:latin typeface="Arial"/>
            </a:endParaRPr>
          </a:p>
          <a:p>
            <a:pPr>
              <a:lnSpc>
                <a:spcPct val="115000"/>
              </a:lnSpc>
              <a:spcBef>
                <a:spcPts val="1199"/>
              </a:spcBef>
              <a:buNone/>
              <a:tabLst>
                <a:tab algn="l" pos="0"/>
              </a:tabLst>
            </a:pPr>
            <a:r>
              <a:rPr b="0" lang="en" sz="1400" spc="-1" strike="noStrike">
                <a:solidFill>
                  <a:srgbClr val="000000"/>
                </a:solidFill>
                <a:latin typeface="Arial"/>
                <a:ea typeface="Arial"/>
              </a:rPr>
              <a:t>Staff Software Engineer</a:t>
            </a:r>
            <a:endParaRPr b="0" lang="en-IE" sz="1400" spc="-1" strike="noStrike">
              <a:latin typeface="Arial"/>
            </a:endParaRPr>
          </a:p>
          <a:p>
            <a:pPr>
              <a:lnSpc>
                <a:spcPct val="115000"/>
              </a:lnSpc>
              <a:spcBef>
                <a:spcPts val="1199"/>
              </a:spcBef>
              <a:spcAft>
                <a:spcPts val="1199"/>
              </a:spcAft>
              <a:buNone/>
              <a:tabLst>
                <a:tab algn="l" pos="0"/>
              </a:tabLst>
            </a:pPr>
            <a:r>
              <a:rPr b="0" lang="en" sz="1400" spc="-1" strike="noStrike">
                <a:solidFill>
                  <a:srgbClr val="000000"/>
                </a:solidFill>
                <a:latin typeface="Arial"/>
                <a:ea typeface="Arial"/>
              </a:rPr>
              <a:t>System Analysis (EPIC systems)</a:t>
            </a:r>
            <a:endParaRPr b="0" lang="en-IE" sz="1400" spc="-1" strike="noStrike">
              <a:latin typeface="Arial"/>
            </a:endParaRPr>
          </a:p>
        </p:txBody>
      </p:sp>
      <p:pic>
        <p:nvPicPr>
          <p:cNvPr id="1211" name="Google Shape;1293;p139" descr=""/>
          <p:cNvPicPr/>
          <p:nvPr/>
        </p:nvPicPr>
        <p:blipFill>
          <a:blip r:embed="rId1"/>
          <a:srcRect l="0" t="0" r="81800" b="0"/>
          <a:stretch/>
        </p:blipFill>
        <p:spPr>
          <a:xfrm>
            <a:off x="5185440" y="1143360"/>
            <a:ext cx="222120" cy="293040"/>
          </a:xfrm>
          <a:prstGeom prst="rect">
            <a:avLst/>
          </a:prstGeom>
          <a:ln w="0">
            <a:noFill/>
          </a:ln>
        </p:spPr>
      </p:pic>
      <p:pic>
        <p:nvPicPr>
          <p:cNvPr id="1212" name="Google Shape;1294;p139" descr=""/>
          <p:cNvPicPr/>
          <p:nvPr/>
        </p:nvPicPr>
        <p:blipFill>
          <a:blip r:embed="rId2"/>
          <a:srcRect l="0" t="0" r="81800" b="0"/>
          <a:stretch/>
        </p:blipFill>
        <p:spPr>
          <a:xfrm>
            <a:off x="5185440" y="1554480"/>
            <a:ext cx="222120" cy="293040"/>
          </a:xfrm>
          <a:prstGeom prst="rect">
            <a:avLst/>
          </a:prstGeom>
          <a:ln w="0">
            <a:noFill/>
          </a:ln>
        </p:spPr>
      </p:pic>
      <p:pic>
        <p:nvPicPr>
          <p:cNvPr id="1213" name="Google Shape;1295;p139" descr=""/>
          <p:cNvPicPr/>
          <p:nvPr/>
        </p:nvPicPr>
        <p:blipFill>
          <a:blip r:embed="rId3"/>
          <a:srcRect l="0" t="0" r="81800" b="0"/>
          <a:stretch/>
        </p:blipFill>
        <p:spPr>
          <a:xfrm>
            <a:off x="5185440" y="1965240"/>
            <a:ext cx="222120" cy="293040"/>
          </a:xfrm>
          <a:prstGeom prst="rect">
            <a:avLst/>
          </a:prstGeom>
          <a:ln w="0">
            <a:noFill/>
          </a:ln>
        </p:spPr>
      </p:pic>
      <p:pic>
        <p:nvPicPr>
          <p:cNvPr id="1214" name="Google Shape;1296;p139" descr=""/>
          <p:cNvPicPr/>
          <p:nvPr/>
        </p:nvPicPr>
        <p:blipFill>
          <a:blip r:embed="rId4"/>
          <a:srcRect l="0" t="0" r="81800" b="0"/>
          <a:stretch/>
        </p:blipFill>
        <p:spPr>
          <a:xfrm>
            <a:off x="5185440" y="2352960"/>
            <a:ext cx="222120" cy="293040"/>
          </a:xfrm>
          <a:prstGeom prst="rect">
            <a:avLst/>
          </a:prstGeom>
          <a:ln w="0">
            <a:noFill/>
          </a:ln>
        </p:spPr>
      </p:pic>
      <p:pic>
        <p:nvPicPr>
          <p:cNvPr id="1215" name="Google Shape;1297;p139" descr=""/>
          <p:cNvPicPr/>
          <p:nvPr/>
        </p:nvPicPr>
        <p:blipFill>
          <a:blip r:embed="rId5"/>
          <a:srcRect l="0" t="0" r="81800" b="0"/>
          <a:stretch/>
        </p:blipFill>
        <p:spPr>
          <a:xfrm>
            <a:off x="5185440" y="2740680"/>
            <a:ext cx="222120" cy="293040"/>
          </a:xfrm>
          <a:prstGeom prst="rect">
            <a:avLst/>
          </a:prstGeom>
          <a:ln w="0">
            <a:noFill/>
          </a:ln>
        </p:spPr>
      </p:pic>
      <p:pic>
        <p:nvPicPr>
          <p:cNvPr id="1216" name="Google Shape;1298;p139" descr=""/>
          <p:cNvPicPr/>
          <p:nvPr/>
        </p:nvPicPr>
        <p:blipFill>
          <a:blip r:embed="rId6"/>
          <a:srcRect l="0" t="0" r="81800" b="0"/>
          <a:stretch/>
        </p:blipFill>
        <p:spPr>
          <a:xfrm>
            <a:off x="5185440" y="3151800"/>
            <a:ext cx="222120" cy="293040"/>
          </a:xfrm>
          <a:prstGeom prst="rect">
            <a:avLst/>
          </a:prstGeom>
          <a:ln w="0">
            <a:noFill/>
          </a:ln>
        </p:spPr>
      </p:pic>
      <p:pic>
        <p:nvPicPr>
          <p:cNvPr id="1217" name="Google Shape;1299;p139" descr=""/>
          <p:cNvPicPr/>
          <p:nvPr/>
        </p:nvPicPr>
        <p:blipFill>
          <a:blip r:embed="rId7"/>
          <a:srcRect l="0" t="0" r="81800" b="0"/>
          <a:stretch/>
        </p:blipFill>
        <p:spPr>
          <a:xfrm>
            <a:off x="5185440" y="3562560"/>
            <a:ext cx="222120" cy="293040"/>
          </a:xfrm>
          <a:prstGeom prst="rect">
            <a:avLst/>
          </a:prstGeom>
          <a:ln w="0">
            <a:noFill/>
          </a:ln>
        </p:spPr>
      </p:pic>
      <p:pic>
        <p:nvPicPr>
          <p:cNvPr id="1218" name="Google Shape;1300;p139" descr=""/>
          <p:cNvPicPr/>
          <p:nvPr/>
        </p:nvPicPr>
        <p:blipFill>
          <a:blip r:embed="rId8"/>
          <a:stretch/>
        </p:blipFill>
        <p:spPr>
          <a:xfrm>
            <a:off x="1900080" y="3305160"/>
            <a:ext cx="1287000" cy="1296360"/>
          </a:xfrm>
          <a:prstGeom prst="rect">
            <a:avLst/>
          </a:prstGeom>
          <a:ln w="0">
            <a:noFill/>
          </a:ln>
        </p:spPr>
      </p:pic>
      <p:sp>
        <p:nvSpPr>
          <p:cNvPr id="1219" name="PlaceHolder 1"/>
          <p:cNvSpPr>
            <a:spLocks noGrp="1"/>
          </p:cNvSpPr>
          <p:nvPr>
            <p:ph type="title"/>
          </p:nvPr>
        </p:nvSpPr>
        <p:spPr>
          <a:xfrm>
            <a:off x="1046160" y="2193840"/>
            <a:ext cx="4912920" cy="695160"/>
          </a:xfrm>
          <a:prstGeom prst="rect">
            <a:avLst/>
          </a:prstGeom>
          <a:noFill/>
          <a:ln w="0">
            <a:noFill/>
          </a:ln>
        </p:spPr>
        <p:txBody>
          <a:bodyPr lIns="0" rIns="0" tIns="34200" bIns="34200" anchor="b">
            <a:noAutofit/>
          </a:bodyPr>
          <a:p>
            <a:pPr>
              <a:lnSpc>
                <a:spcPct val="90000"/>
              </a:lnSpc>
              <a:buNone/>
              <a:tabLst>
                <a:tab algn="l" pos="0"/>
              </a:tabLst>
            </a:pPr>
            <a:r>
              <a:rPr b="1" lang="en" sz="7600" spc="-1" strike="noStrike">
                <a:solidFill>
                  <a:srgbClr val="007e8f"/>
                </a:solidFill>
                <a:latin typeface="Arial"/>
                <a:ea typeface="Arial"/>
              </a:rPr>
              <a:t>We Are </a:t>
            </a:r>
            <a:r>
              <a:rPr b="1" lang="en" sz="7600" spc="-1" strike="noStrike">
                <a:solidFill>
                  <a:srgbClr val="c4d600"/>
                </a:solidFill>
                <a:latin typeface="Arial"/>
                <a:ea typeface="Arial"/>
              </a:rPr>
              <a:t>Hiring!</a:t>
            </a:r>
            <a:endParaRPr b="0" lang="en-IE" sz="7600" spc="-1" strike="noStrike">
              <a:solidFill>
                <a:srgbClr val="000000"/>
              </a:solidFill>
              <a:latin typeface="Arial"/>
            </a:endParaRPr>
          </a:p>
        </p:txBody>
      </p:sp>
      <p:pic>
        <p:nvPicPr>
          <p:cNvPr id="1220" name="Google Shape;1302;p139" descr=""/>
          <p:cNvPicPr/>
          <p:nvPr/>
        </p:nvPicPr>
        <p:blipFill>
          <a:blip r:embed="rId9"/>
          <a:stretch/>
        </p:blipFill>
        <p:spPr>
          <a:xfrm>
            <a:off x="1610280" y="3011760"/>
            <a:ext cx="394560" cy="3711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title"/>
          </p:nvPr>
        </p:nvSpPr>
        <p:spPr>
          <a:xfrm>
            <a:off x="548640" y="1140120"/>
            <a:ext cx="7967520" cy="1431360"/>
          </a:xfrm>
          <a:prstGeom prst="rect">
            <a:avLst/>
          </a:prstGeom>
          <a:noFill/>
          <a:ln w="0">
            <a:noFill/>
          </a:ln>
        </p:spPr>
        <p:txBody>
          <a:bodyPr lIns="0" rIns="0" tIns="34200" bIns="34200" anchor="b">
            <a:noAutofit/>
          </a:bodyPr>
          <a:p>
            <a:pPr>
              <a:lnSpc>
                <a:spcPct val="90000"/>
              </a:lnSpc>
              <a:buNone/>
              <a:tabLst>
                <a:tab algn="l" pos="0"/>
              </a:tabLst>
            </a:pPr>
            <a:r>
              <a:rPr b="0" lang="en" sz="3800" spc="-1" strike="noStrike">
                <a:solidFill>
                  <a:srgbClr val="ffffff"/>
                </a:solidFill>
                <a:latin typeface="Arial"/>
                <a:ea typeface="Arial"/>
              </a:rPr>
              <a:t>Appendix</a:t>
            </a:r>
            <a:endParaRPr b="0" lang="en-IE" sz="3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Microservices - the overhead! </a:t>
            </a:r>
            <a:endParaRPr b="0" lang="en-IE" sz="2700" spc="-1" strike="noStrike">
              <a:solidFill>
                <a:srgbClr val="000000"/>
              </a:solidFill>
              <a:latin typeface="Arial"/>
            </a:endParaRPr>
          </a:p>
        </p:txBody>
      </p:sp>
      <p:pic>
        <p:nvPicPr>
          <p:cNvPr id="899" name="Google Shape;786;p93" descr=""/>
          <p:cNvPicPr/>
          <p:nvPr/>
        </p:nvPicPr>
        <p:blipFill>
          <a:blip r:embed="rId1"/>
          <a:stretch/>
        </p:blipFill>
        <p:spPr>
          <a:xfrm>
            <a:off x="1500480" y="839160"/>
            <a:ext cx="5797080" cy="3809520"/>
          </a:xfrm>
          <a:prstGeom prst="rect">
            <a:avLst/>
          </a:prstGeom>
          <a:ln w="9525">
            <a:solidFill>
              <a:srgbClr val="007e8f"/>
            </a:solidFill>
            <a:round/>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Not to big, not too small, but just right!</a:t>
            </a:r>
            <a:endParaRPr b="0" lang="en-IE" sz="2700" spc="-1" strike="noStrike">
              <a:solidFill>
                <a:srgbClr val="000000"/>
              </a:solidFill>
              <a:latin typeface="Arial"/>
            </a:endParaRPr>
          </a:p>
        </p:txBody>
      </p:sp>
      <p:pic>
        <p:nvPicPr>
          <p:cNvPr id="901" name="Google Shape;793;p94" descr=""/>
          <p:cNvPicPr/>
          <p:nvPr/>
        </p:nvPicPr>
        <p:blipFill>
          <a:blip r:embed="rId1"/>
          <a:stretch/>
        </p:blipFill>
        <p:spPr>
          <a:xfrm>
            <a:off x="981360" y="839160"/>
            <a:ext cx="7021800" cy="3901680"/>
          </a:xfrm>
          <a:prstGeom prst="rect">
            <a:avLst/>
          </a:prstGeom>
          <a:ln w="0">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The monolith anti-pattern </a:t>
            </a:r>
            <a:endParaRPr b="0" lang="en-IE" sz="2700" spc="-1" strike="noStrike">
              <a:solidFill>
                <a:srgbClr val="000000"/>
              </a:solidFill>
              <a:latin typeface="Arial"/>
            </a:endParaRPr>
          </a:p>
        </p:txBody>
      </p:sp>
      <p:sp>
        <p:nvSpPr>
          <p:cNvPr id="903" name="PlaceHolder 2"/>
          <p:cNvSpPr>
            <a:spLocks noGrp="1"/>
          </p:cNvSpPr>
          <p:nvPr>
            <p:ph/>
          </p:nvPr>
        </p:nvSpPr>
        <p:spPr>
          <a:xfrm>
            <a:off x="551880" y="1190880"/>
            <a:ext cx="3239280" cy="1652040"/>
          </a:xfrm>
          <a:prstGeom prst="rect">
            <a:avLst/>
          </a:prstGeom>
          <a:noFill/>
          <a:ln w="0">
            <a:noFill/>
          </a:ln>
        </p:spPr>
        <p:txBody>
          <a:bodyPr lIns="0" rIns="0" tIns="34200" bIns="34200" anchor="t">
            <a:noAutofit/>
          </a:bodyPr>
          <a:p>
            <a:pPr>
              <a:lnSpc>
                <a:spcPct val="90000"/>
              </a:lnSpc>
              <a:spcBef>
                <a:spcPts val="499"/>
              </a:spcBef>
              <a:buNone/>
              <a:tabLst>
                <a:tab algn="l" pos="0"/>
              </a:tabLst>
            </a:pPr>
            <a:r>
              <a:rPr b="1" lang="en" sz="1400" spc="-1" strike="noStrike">
                <a:solidFill>
                  <a:srgbClr val="007e8f"/>
                </a:solidFill>
                <a:latin typeface="Roboto"/>
                <a:ea typeface="Roboto"/>
              </a:rPr>
              <a:t>Characteristics</a:t>
            </a:r>
            <a:endParaRPr b="0" lang="en-IE" sz="1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marL="343080" indent="-241200">
              <a:lnSpc>
                <a:spcPct val="115000"/>
              </a:lnSpc>
              <a:spcBef>
                <a:spcPts val="499"/>
              </a:spcBef>
              <a:buClr>
                <a:srgbClr val="434343"/>
              </a:buClr>
              <a:buFont typeface="Roboto"/>
              <a:buChar char="●"/>
              <a:tabLst>
                <a:tab algn="l" pos="0"/>
              </a:tabLst>
            </a:pPr>
            <a:r>
              <a:rPr b="0" lang="en" sz="1200" spc="-1" strike="noStrike">
                <a:solidFill>
                  <a:srgbClr val="434343"/>
                </a:solidFill>
                <a:latin typeface="Roboto"/>
                <a:ea typeface="Roboto"/>
              </a:rPr>
              <a:t>Very large microservice.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Large database.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Too many responsibilities.</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Multiple domains catered for.</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Domain boundaries not clear.</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Worked on by many teams - no single owner.</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Large number of collaborators.</a:t>
            </a:r>
            <a:endParaRPr b="0" lang="en-IE" sz="1200" spc="-1" strike="noStrike">
              <a:solidFill>
                <a:srgbClr val="000000"/>
              </a:solidFill>
              <a:latin typeface="Arial"/>
            </a:endParaRPr>
          </a:p>
          <a:p>
            <a:pPr>
              <a:lnSpc>
                <a:spcPct val="100000"/>
              </a:lnSpc>
              <a:buNone/>
              <a:tabLst>
                <a:tab algn="l" pos="0"/>
              </a:tabLst>
            </a:pPr>
            <a:endParaRPr b="0" lang="en-IE" sz="9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04" name="PlaceHolder 3"/>
          <p:cNvSpPr>
            <a:spLocks noGrp="1"/>
          </p:cNvSpPr>
          <p:nvPr>
            <p:ph/>
          </p:nvPr>
        </p:nvSpPr>
        <p:spPr>
          <a:xfrm>
            <a:off x="4463640" y="1190880"/>
            <a:ext cx="3914640" cy="2821320"/>
          </a:xfrm>
          <a:prstGeom prst="rect">
            <a:avLst/>
          </a:prstGeom>
          <a:noFill/>
          <a:ln w="0">
            <a:noFill/>
          </a:ln>
        </p:spPr>
        <p:txBody>
          <a:bodyPr lIns="0" rIns="0" tIns="34200" bIns="34200" anchor="t">
            <a:noAutofit/>
          </a:bodyPr>
          <a:p>
            <a:pPr>
              <a:lnSpc>
                <a:spcPct val="90000"/>
              </a:lnSpc>
              <a:spcBef>
                <a:spcPts val="499"/>
              </a:spcBef>
              <a:buNone/>
              <a:tabLst>
                <a:tab algn="l" pos="0"/>
              </a:tabLst>
            </a:pPr>
            <a:r>
              <a:rPr b="1" lang="en" sz="1400" spc="-1" strike="noStrike">
                <a:solidFill>
                  <a:srgbClr val="007e8f"/>
                </a:solidFill>
                <a:latin typeface="Roboto"/>
                <a:ea typeface="Roboto"/>
              </a:rPr>
              <a:t>Common Issues</a:t>
            </a:r>
            <a:endParaRPr b="0" lang="en-IE" sz="1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marL="343080" indent="-241200">
              <a:lnSpc>
                <a:spcPct val="115000"/>
              </a:lnSpc>
              <a:spcBef>
                <a:spcPts val="499"/>
              </a:spcBef>
              <a:buClr>
                <a:srgbClr val="434343"/>
              </a:buClr>
              <a:buFont typeface="Roboto"/>
              <a:buChar char="●"/>
              <a:tabLst>
                <a:tab algn="l" pos="0"/>
              </a:tabLst>
            </a:pPr>
            <a:r>
              <a:rPr b="0" lang="en" sz="1200" spc="-1" strike="noStrike">
                <a:solidFill>
                  <a:srgbClr val="434343"/>
                </a:solidFill>
                <a:latin typeface="Roboto"/>
                <a:ea typeface="Roboto"/>
              </a:rPr>
              <a:t>Changes are high risk.</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Code is difficult/costly to change.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Changes are difficult to test.</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Deploys are very stressful. </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Overall code quality &amp; structure is poor.</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Continues to grow in size - it has a gravity!</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No one person or team have the full picture.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Failures tend to cause large/significant outages.</a:t>
            </a: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9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title"/>
          </p:nvPr>
        </p:nvSpPr>
        <p:spPr>
          <a:xfrm>
            <a:off x="551880" y="143640"/>
            <a:ext cx="8048520" cy="695160"/>
          </a:xfrm>
          <a:prstGeom prst="rect">
            <a:avLst/>
          </a:prstGeom>
          <a:noFill/>
          <a:ln w="0">
            <a:noFill/>
          </a:ln>
        </p:spPr>
        <p:txBody>
          <a:bodyPr lIns="0" rIns="0" tIns="34200" bIns="34200" anchor="b">
            <a:noAutofit/>
          </a:bodyPr>
          <a:p>
            <a:pPr>
              <a:lnSpc>
                <a:spcPct val="90000"/>
              </a:lnSpc>
              <a:buNone/>
              <a:tabLst>
                <a:tab algn="l" pos="0"/>
              </a:tabLst>
            </a:pPr>
            <a:r>
              <a:rPr b="0" lang="en" sz="2700" spc="-1" strike="noStrike">
                <a:solidFill>
                  <a:srgbClr val="007e8f"/>
                </a:solidFill>
                <a:latin typeface="Arial"/>
                <a:ea typeface="Arial"/>
              </a:rPr>
              <a:t>The ‘grains of sand’ anti-pattern </a:t>
            </a:r>
            <a:endParaRPr b="0" lang="en-IE" sz="2700" spc="-1" strike="noStrike">
              <a:solidFill>
                <a:srgbClr val="000000"/>
              </a:solidFill>
              <a:latin typeface="Arial"/>
            </a:endParaRPr>
          </a:p>
        </p:txBody>
      </p:sp>
      <p:sp>
        <p:nvSpPr>
          <p:cNvPr id="906" name="PlaceHolder 2"/>
          <p:cNvSpPr>
            <a:spLocks noGrp="1"/>
          </p:cNvSpPr>
          <p:nvPr>
            <p:ph/>
          </p:nvPr>
        </p:nvSpPr>
        <p:spPr>
          <a:xfrm>
            <a:off x="542880" y="1186560"/>
            <a:ext cx="3318120" cy="2769840"/>
          </a:xfrm>
          <a:prstGeom prst="rect">
            <a:avLst/>
          </a:prstGeom>
          <a:noFill/>
          <a:ln w="0">
            <a:noFill/>
          </a:ln>
        </p:spPr>
        <p:txBody>
          <a:bodyPr lIns="0" rIns="0" tIns="34200" bIns="34200" anchor="t">
            <a:noAutofit/>
          </a:bodyPr>
          <a:p>
            <a:pPr>
              <a:lnSpc>
                <a:spcPct val="90000"/>
              </a:lnSpc>
              <a:spcBef>
                <a:spcPts val="499"/>
              </a:spcBef>
              <a:buNone/>
              <a:tabLst>
                <a:tab algn="l" pos="0"/>
              </a:tabLst>
            </a:pPr>
            <a:r>
              <a:rPr b="1" lang="en" sz="1400" spc="-1" strike="noStrike">
                <a:solidFill>
                  <a:srgbClr val="007e8f"/>
                </a:solidFill>
                <a:latin typeface="Roboto"/>
                <a:ea typeface="Roboto"/>
              </a:rPr>
              <a:t>Characteristics</a:t>
            </a:r>
            <a:endParaRPr b="0" lang="en-IE" sz="1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marL="343080" indent="-241200">
              <a:lnSpc>
                <a:spcPct val="115000"/>
              </a:lnSpc>
              <a:spcBef>
                <a:spcPts val="499"/>
              </a:spcBef>
              <a:buClr>
                <a:srgbClr val="434343"/>
              </a:buClr>
              <a:buFont typeface="Roboto"/>
              <a:buChar char="●"/>
              <a:tabLst>
                <a:tab algn="l" pos="0"/>
              </a:tabLst>
            </a:pPr>
            <a:r>
              <a:rPr b="0" lang="en" sz="1200" spc="-1" strike="noStrike">
                <a:solidFill>
                  <a:srgbClr val="434343"/>
                </a:solidFill>
                <a:latin typeface="Roboto"/>
                <a:ea typeface="Roboto"/>
              </a:rPr>
              <a:t>Very small microservices.</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Some have very small databases or no database at all!</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Too few responsibilities.</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Functional responsibilities - ‘nuts and bolts’.</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Lots of communication (sync and async).</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Complex interactions at the solution level.</a:t>
            </a:r>
            <a:endParaRPr b="0" lang="en-IE" sz="1200" spc="-1" strike="noStrike">
              <a:solidFill>
                <a:srgbClr val="000000"/>
              </a:solidFill>
              <a:latin typeface="Arial"/>
            </a:endParaRPr>
          </a:p>
          <a:p>
            <a:pPr>
              <a:lnSpc>
                <a:spcPct val="100000"/>
              </a:lnSpc>
              <a:buNone/>
              <a:tabLst>
                <a:tab algn="l" pos="0"/>
              </a:tabLst>
            </a:pPr>
            <a:endParaRPr b="0" lang="en-IE" sz="9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
        <p:nvSpPr>
          <p:cNvPr id="907" name="PlaceHolder 3"/>
          <p:cNvSpPr>
            <a:spLocks noGrp="1"/>
          </p:cNvSpPr>
          <p:nvPr>
            <p:ph/>
          </p:nvPr>
        </p:nvSpPr>
        <p:spPr>
          <a:xfrm>
            <a:off x="4457880" y="1186560"/>
            <a:ext cx="3953880" cy="2733120"/>
          </a:xfrm>
          <a:prstGeom prst="rect">
            <a:avLst/>
          </a:prstGeom>
          <a:noFill/>
          <a:ln w="0">
            <a:noFill/>
          </a:ln>
        </p:spPr>
        <p:txBody>
          <a:bodyPr lIns="0" rIns="0" tIns="34200" bIns="34200" anchor="t">
            <a:noAutofit/>
          </a:bodyPr>
          <a:p>
            <a:pPr>
              <a:lnSpc>
                <a:spcPct val="90000"/>
              </a:lnSpc>
              <a:spcBef>
                <a:spcPts val="499"/>
              </a:spcBef>
              <a:buNone/>
              <a:tabLst>
                <a:tab algn="l" pos="0"/>
              </a:tabLst>
            </a:pPr>
            <a:r>
              <a:rPr b="1" lang="en" sz="1400" spc="-1" strike="noStrike">
                <a:solidFill>
                  <a:srgbClr val="007e8f"/>
                </a:solidFill>
                <a:latin typeface="Roboto"/>
                <a:ea typeface="Roboto"/>
              </a:rPr>
              <a:t>Common Issues</a:t>
            </a:r>
            <a:endParaRPr b="0" lang="en-IE" sz="1400" spc="-1" strike="noStrike">
              <a:solidFill>
                <a:srgbClr val="000000"/>
              </a:solidFill>
              <a:latin typeface="Arial"/>
            </a:endParaRPr>
          </a:p>
          <a:p>
            <a:pPr>
              <a:lnSpc>
                <a:spcPct val="90000"/>
              </a:lnSpc>
              <a:spcBef>
                <a:spcPts val="499"/>
              </a:spcBef>
              <a:buNone/>
              <a:tabLst>
                <a:tab algn="l" pos="0"/>
              </a:tabLst>
            </a:pPr>
            <a:endParaRPr b="0" lang="en-IE" sz="1200" spc="-1" strike="noStrike">
              <a:solidFill>
                <a:srgbClr val="000000"/>
              </a:solidFill>
              <a:latin typeface="Arial"/>
            </a:endParaRPr>
          </a:p>
          <a:p>
            <a:pPr marL="343080" indent="-241200">
              <a:lnSpc>
                <a:spcPct val="115000"/>
              </a:lnSpc>
              <a:spcBef>
                <a:spcPts val="499"/>
              </a:spcBef>
              <a:buClr>
                <a:srgbClr val="434343"/>
              </a:buClr>
              <a:buFont typeface="Roboto"/>
              <a:buChar char="●"/>
              <a:tabLst>
                <a:tab algn="l" pos="0"/>
              </a:tabLst>
            </a:pPr>
            <a:r>
              <a:rPr b="0" lang="en" sz="1200" spc="-1" strike="noStrike">
                <a:solidFill>
                  <a:srgbClr val="434343"/>
                </a:solidFill>
                <a:latin typeface="Roboto"/>
                <a:ea typeface="Roboto"/>
              </a:rPr>
              <a:t>There are many contracts to manage.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Deploys often need to be coordinated.</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Individual deploys don’t add clear business value.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Solution quickly becomes complex - more choreography or orchestration. </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Solution is ‘network’ prominent.</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Consensus and consistency come into play more.</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Multiple failure points.</a:t>
            </a:r>
            <a:endParaRPr b="0" lang="en-IE" sz="1200" spc="-1" strike="noStrike">
              <a:solidFill>
                <a:srgbClr val="000000"/>
              </a:solidFill>
              <a:latin typeface="Arial"/>
            </a:endParaRPr>
          </a:p>
          <a:p>
            <a:pPr marL="343080" indent="-241200">
              <a:lnSpc>
                <a:spcPct val="115000"/>
              </a:lnSpc>
              <a:buClr>
                <a:srgbClr val="434343"/>
              </a:buClr>
              <a:buFont typeface="Roboto"/>
              <a:buChar char="●"/>
              <a:tabLst>
                <a:tab algn="l" pos="0"/>
              </a:tabLst>
            </a:pPr>
            <a:r>
              <a:rPr b="0" lang="en" sz="1200" spc="-1" strike="noStrike">
                <a:solidFill>
                  <a:srgbClr val="434343"/>
                </a:solidFill>
                <a:latin typeface="Roboto"/>
                <a:ea typeface="Roboto"/>
              </a:rPr>
              <a:t>Larger management overhead (pipelines, observability etc.)</a:t>
            </a:r>
            <a:endParaRPr b="0" lang="en-IE" sz="1200" spc="-1" strike="noStrike">
              <a:solidFill>
                <a:srgbClr val="000000"/>
              </a:solidFill>
              <a:latin typeface="Arial"/>
            </a:endParaRPr>
          </a:p>
          <a:p>
            <a:pPr>
              <a:lnSpc>
                <a:spcPct val="90000"/>
              </a:lnSpc>
              <a:buNone/>
              <a:tabLst>
                <a:tab algn="l" pos="0"/>
              </a:tabLst>
            </a:pPr>
            <a:endParaRPr b="0" lang="en-IE" sz="1100" spc="-1" strike="noStrike">
              <a:solidFill>
                <a:srgbClr val="000000"/>
              </a:solidFill>
              <a:latin typeface="Arial"/>
            </a:endParaRPr>
          </a:p>
          <a:p>
            <a:pPr>
              <a:lnSpc>
                <a:spcPct val="90000"/>
              </a:lnSpc>
              <a:buNone/>
              <a:tabLst>
                <a:tab algn="l" pos="0"/>
              </a:tabLst>
            </a:pPr>
            <a:endParaRPr b="0" lang="en-IE"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9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7e8f"/>
      </a:dk2>
      <a:lt2>
        <a:srgbClr val="c4d600"/>
      </a:lt2>
      <a:accent1>
        <a:srgbClr val="304964"/>
      </a:accent1>
      <a:accent2>
        <a:srgbClr val="f6871f"/>
      </a:accent2>
      <a:accent3>
        <a:srgbClr val="901749"/>
      </a:accent3>
      <a:accent4>
        <a:srgbClr val="fbbd14"/>
      </a:accent4>
      <a:accent5>
        <a:srgbClr val="524f4c"/>
      </a:accent5>
      <a:accent6>
        <a:srgbClr val="8e8b89"/>
      </a:accent6>
      <a:hlink>
        <a:srgbClr val="007e8f"/>
      </a:hlink>
      <a:folHlink>
        <a:srgbClr val="30496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en-IE</dc:language>
  <cp:lastModifiedBy/>
  <dcterms:modified xsi:type="dcterms:W3CDTF">2024-07-30T22:35:22Z</dcterms:modified>
  <cp:revision>1</cp:revision>
  <dc:subject/>
  <dc:title/>
</cp:coreProperties>
</file>